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8" r:id="rId8"/>
    <p:sldId id="269" r:id="rId9"/>
    <p:sldId id="262" r:id="rId10"/>
    <p:sldId id="272" r:id="rId11"/>
    <p:sldId id="263" r:id="rId12"/>
    <p:sldId id="270" r:id="rId13"/>
    <p:sldId id="271" r:id="rId14"/>
    <p:sldId id="264" r:id="rId15"/>
    <p:sldId id="273" r:id="rId16"/>
    <p:sldId id="274" r:id="rId17"/>
    <p:sldId id="275" r:id="rId18"/>
    <p:sldId id="265" r:id="rId19"/>
    <p:sldId id="276" r:id="rId20"/>
    <p:sldId id="267" r:id="rId21"/>
    <p:sldId id="26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4423" y="802298"/>
            <a:ext cx="8637073" cy="2920713"/>
          </a:xfrm>
        </p:spPr>
        <p:txBody>
          <a:bodyPr bIns="0" anchor="b">
            <a:normAutofit/>
          </a:bodyPr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4424" y="3724074"/>
            <a:ext cx="8637072" cy="977621"/>
          </a:xfrm>
        </p:spPr>
        <p:txBody>
          <a:bodyPr tIns="91440" bIns="91440">
            <a:normAutofit/>
          </a:bodyPr>
          <a:lstStyle>
            <a:lvl1pPr marL="0" indent="0" algn="ctr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626774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683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7052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518654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4423" y="1756130"/>
            <a:ext cx="8643154" cy="1969007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4423" y="3725137"/>
            <a:ext cx="8643154" cy="1093987"/>
          </a:xfrm>
        </p:spPr>
        <p:txBody>
          <a:bodyPr tIns="9144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293577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488654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4140" y="2017343"/>
            <a:ext cx="4488654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295603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488794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488794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6025" y="2023003"/>
            <a:ext cx="4488794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6025" y="2821491"/>
            <a:ext cx="4488794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2961967" cy="2406518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032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2961967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blipFill dpi="0" rotWithShape="1">
              <a:blip r:embed="rId2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2"/>
            <a:ext cx="5532328" cy="1922299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50000"/>
              <a:lumOff val="50000"/>
              <a:alpha val="80000"/>
            </a:schemeClr>
          </a:solidFill>
          <a:ln w="9525" cap="sq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 dirty="0"/>
            </a:lvl1pPr>
          </a:lstStyle>
          <a:p>
            <a:pPr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059600"/>
            <a:ext cx="5524404" cy="2090134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10/30/2025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29121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InnovationAdvisor@aa.ufl.edu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advising.ufl.edu/advising/staff/" TargetMode="Externa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3" name="Rectangle 1042">
            <a:extLst>
              <a:ext uri="{FF2B5EF4-FFF2-40B4-BE49-F238E27FC236}">
                <a16:creationId xmlns:a16="http://schemas.microsoft.com/office/drawing/2014/main" id="{352BB3D1-FC10-43EE-8114-34C0EBA6F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76636" y="992221"/>
            <a:ext cx="6247308" cy="4873558"/>
          </a:xfrm>
        </p:spPr>
        <p:txBody>
          <a:bodyPr anchor="ctr">
            <a:normAutofit/>
          </a:bodyPr>
          <a:lstStyle/>
          <a:p>
            <a:pPr algn="l"/>
            <a:r>
              <a:rPr lang="en-US" sz="4800" dirty="0">
                <a:solidFill>
                  <a:schemeClr val="tx2"/>
                </a:solidFill>
              </a:rPr>
              <a:t>Spring 2026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8056" y="996610"/>
            <a:ext cx="3363901" cy="4864780"/>
          </a:xfrm>
        </p:spPr>
        <p:txBody>
          <a:bodyPr anchor="ctr">
            <a:normAutofit/>
          </a:bodyPr>
          <a:lstStyle/>
          <a:p>
            <a:pPr algn="r"/>
            <a:r>
              <a:rPr lang="en-US" sz="2000" dirty="0">
                <a:solidFill>
                  <a:schemeClr val="tx2"/>
                </a:solidFill>
              </a:rPr>
              <a:t>Innovation Academy Registration Prep</a:t>
            </a:r>
          </a:p>
          <a:p>
            <a:pPr algn="r"/>
            <a:r>
              <a:rPr lang="en-US" sz="2000" dirty="0">
                <a:solidFill>
                  <a:schemeClr val="tx2"/>
                </a:solidFill>
                <a:latin typeface="Bradley Hand ITC" panose="03070402050302030203" pitchFamily="66" charset="0"/>
              </a:rPr>
              <a:t>Robert Kwong</a:t>
            </a:r>
          </a:p>
        </p:txBody>
      </p:sp>
      <p:cxnSp>
        <p:nvCxnSpPr>
          <p:cNvPr id="1045" name="Straight Connector 1044">
            <a:extLst>
              <a:ext uri="{FF2B5EF4-FFF2-40B4-BE49-F238E27FC236}">
                <a16:creationId xmlns:a16="http://schemas.microsoft.com/office/drawing/2014/main" id="{7766695C-9F91-4225-8954-E3288BC51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9970" y="1600200"/>
            <a:ext cx="0" cy="3657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458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B22C4-0688-3570-148F-8577D97DA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1" y="1474968"/>
            <a:ext cx="2823919" cy="1959037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300"/>
              <a:t>Schedule Building Worksheet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D2A22B-9EFC-9046-D900-FDA0C87E3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9325" y="275772"/>
            <a:ext cx="7621318" cy="557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096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451579" y="229753"/>
            <a:ext cx="9291215" cy="1049235"/>
          </a:xfrm>
        </p:spPr>
        <p:txBody>
          <a:bodyPr/>
          <a:lstStyle/>
          <a:p>
            <a:r>
              <a:rPr lang="en-US" dirty="0"/>
              <a:t>Building Your Spring Schedule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521247" y="1066498"/>
            <a:ext cx="9291215" cy="3450613"/>
          </a:xfrm>
        </p:spPr>
        <p:txBody>
          <a:bodyPr/>
          <a:lstStyle/>
          <a:p>
            <a:r>
              <a:rPr lang="en-US" dirty="0"/>
              <a:t>Use either the Degree Audit or “Run What If” at ONE.UF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371" y="1521400"/>
            <a:ext cx="9366091" cy="519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504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DE6BB-7B6E-4AD7-E330-F4E0B23AB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7833" y="167210"/>
            <a:ext cx="9291215" cy="1049235"/>
          </a:xfrm>
        </p:spPr>
        <p:txBody>
          <a:bodyPr/>
          <a:lstStyle/>
          <a:p>
            <a:r>
              <a:rPr lang="en-US" dirty="0"/>
              <a:t>Looking At Spring Courses Offered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20BCF4-5FF0-6FD0-97C1-758142463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952" y="933630"/>
            <a:ext cx="8874510" cy="499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91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7AB737-39A5-72EA-38A4-66620A9FB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608" y="249381"/>
            <a:ext cx="5779351" cy="56803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3ED130-5EE1-214B-C226-24666EB76E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0185" y="479348"/>
            <a:ext cx="3743847" cy="522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544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Your Spring Schedule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Look for these 2 sections in the Degree Audit/What-If FIRST!!</a:t>
            </a:r>
          </a:p>
          <a:p>
            <a:pPr lvl="1"/>
            <a:r>
              <a:rPr lang="en-US" dirty="0"/>
              <a:t>“</a:t>
            </a:r>
            <a:r>
              <a:rPr lang="en-US" b="1" dirty="0"/>
              <a:t>Major Name – Critical Tracking Summary</a:t>
            </a:r>
            <a:r>
              <a:rPr lang="en-US" dirty="0"/>
              <a:t>”</a:t>
            </a:r>
          </a:p>
          <a:p>
            <a:pPr lvl="2"/>
            <a:r>
              <a:rPr lang="en-US" dirty="0"/>
              <a:t>Review if any tracking courses are already completed or in-progress</a:t>
            </a:r>
          </a:p>
          <a:p>
            <a:pPr lvl="2"/>
            <a:r>
              <a:rPr lang="en-US" dirty="0"/>
              <a:t>List any courses that are remaining</a:t>
            </a:r>
          </a:p>
          <a:p>
            <a:pPr lvl="1"/>
            <a:r>
              <a:rPr lang="en-US" dirty="0"/>
              <a:t>“</a:t>
            </a:r>
            <a:r>
              <a:rPr lang="en-US" b="1" dirty="0"/>
              <a:t>Major Name – Critical Tracking Progress</a:t>
            </a:r>
            <a:r>
              <a:rPr lang="en-US" dirty="0"/>
              <a:t>” or “</a:t>
            </a:r>
            <a:r>
              <a:rPr lang="en-US" b="1" dirty="0"/>
              <a:t>Critical Tracking</a:t>
            </a:r>
            <a:r>
              <a:rPr lang="en-US" dirty="0"/>
              <a:t>”</a:t>
            </a:r>
          </a:p>
          <a:p>
            <a:pPr lvl="2"/>
            <a:r>
              <a:rPr lang="en-US" dirty="0"/>
              <a:t>This section tells you what courses must be completed at each semester.</a:t>
            </a:r>
          </a:p>
          <a:p>
            <a:pPr lvl="2"/>
            <a:r>
              <a:rPr lang="en-US" dirty="0"/>
              <a:t>If you are ahead in Tracking, you may enroll in the tracking courses for the next semester.</a:t>
            </a:r>
          </a:p>
          <a:p>
            <a:pPr lvl="3"/>
            <a:r>
              <a:rPr lang="en-US" dirty="0"/>
              <a:t>You may not skip courses that are specified in a specific term</a:t>
            </a:r>
          </a:p>
        </p:txBody>
      </p:sp>
    </p:spTree>
    <p:extLst>
      <p:ext uri="{BB962C8B-B14F-4D97-AF65-F5344CB8AC3E}">
        <p14:creationId xmlns:p14="http://schemas.microsoft.com/office/powerpoint/2010/main" val="3324931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753EEA-C793-E263-EDCB-35AEF4454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402" y="85725"/>
            <a:ext cx="8003359" cy="66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050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176DA6-4BBF-42A4-9C94-E6613CCD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AAB0AE-172B-4FB4-80C2-86CD6B824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F5F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D386D0-383B-DBE6-C6BA-6773AD9C8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193462"/>
            <a:ext cx="10905066" cy="447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96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50B5DED-C3C5-4B01-8AC3-3EE8CDF88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45F163-EAE9-4EBE-BD11-7103BAE2A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FF9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46495D-7502-C54A-97A1-BBCA5328D0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5396"/>
          <a:stretch>
            <a:fillRect/>
          </a:stretch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2373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Your Spring Schedule</a:t>
            </a:r>
            <a:br>
              <a:rPr lang="en-US" dirty="0"/>
            </a:br>
            <a:r>
              <a:rPr lang="en-US" sz="1800" b="1" dirty="0">
                <a:solidFill>
                  <a:srgbClr val="FFFF00"/>
                </a:solidFill>
              </a:rPr>
              <a:t>List Any Remaining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Look for these sections in the Degree Audit/What-If, next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(expand each section so you can see the details)</a:t>
            </a:r>
          </a:p>
          <a:p>
            <a:pPr lvl="1"/>
            <a:r>
              <a:rPr lang="en-US" dirty="0"/>
              <a:t>“Major Name – College Requirements”</a:t>
            </a:r>
          </a:p>
          <a:p>
            <a:pPr lvl="1"/>
            <a:r>
              <a:rPr lang="en-US" dirty="0"/>
              <a:t>“UF Quest and State Core General Education”</a:t>
            </a:r>
          </a:p>
          <a:p>
            <a:pPr lvl="1"/>
            <a:r>
              <a:rPr lang="en-US" dirty="0"/>
              <a:t>“CLAS Basic Distribution Requirements”</a:t>
            </a:r>
          </a:p>
          <a:p>
            <a:pPr lvl="1"/>
            <a:r>
              <a:rPr lang="en-US" dirty="0"/>
              <a:t>“General Education International Requirement”</a:t>
            </a:r>
          </a:p>
          <a:p>
            <a:pPr lvl="1"/>
            <a:r>
              <a:rPr lang="en-US" dirty="0"/>
              <a:t> “University Writing Requirement”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4765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1B322F-89A8-7A7F-A85F-0C4B10B9B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790021"/>
            <a:ext cx="10905066" cy="458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106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52617" y="976508"/>
            <a:ext cx="5525305" cy="247347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200"/>
              <a:t>Congratulations and Welcome!</a:t>
            </a:r>
          </a:p>
        </p:txBody>
      </p:sp>
      <p:grpSp>
        <p:nvGrpSpPr>
          <p:cNvPr id="2070" name="Group 2069">
            <a:extLst>
              <a:ext uri="{FF2B5EF4-FFF2-40B4-BE49-F238E27FC236}">
                <a16:creationId xmlns:a16="http://schemas.microsoft.com/office/drawing/2014/main" id="{641EEA8D-6824-476E-9148-3BF2056878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77388" y="482171"/>
            <a:ext cx="4074533" cy="5149101"/>
            <a:chOff x="7477388" y="482171"/>
            <a:chExt cx="4074533" cy="5149101"/>
          </a:xfrm>
        </p:grpSpPr>
        <p:sp>
          <p:nvSpPr>
            <p:cNvPr id="2071" name="Rectangle 2070">
              <a:extLst>
                <a:ext uri="{FF2B5EF4-FFF2-40B4-BE49-F238E27FC236}">
                  <a16:creationId xmlns:a16="http://schemas.microsoft.com/office/drawing/2014/main" id="{E1FB06CA-8028-45B5-91C1-7F1F98863E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77388" y="482171"/>
              <a:ext cx="4074533" cy="5149101"/>
            </a:xfrm>
            <a:prstGeom prst="rect">
              <a:avLst/>
            </a:prstGeom>
            <a:blipFill dpi="0" rotWithShape="1">
              <a:blip r:embed="rId2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2" name="Rectangle 2071">
              <a:extLst>
                <a:ext uri="{FF2B5EF4-FFF2-40B4-BE49-F238E27FC236}">
                  <a16:creationId xmlns:a16="http://schemas.microsoft.com/office/drawing/2014/main" id="{F2299687-9762-436F-9B9A-8E758E731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47" y="812507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74" name="Rectangle 2073">
            <a:extLst>
              <a:ext uri="{FF2B5EF4-FFF2-40B4-BE49-F238E27FC236}">
                <a16:creationId xmlns:a16="http://schemas.microsoft.com/office/drawing/2014/main" id="{15240637-2F09-4884-B1C0-AE637D6B4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50378" y="977099"/>
            <a:ext cx="3122838" cy="4136205"/>
          </a:xfrm>
          <a:prstGeom prst="rect">
            <a:avLst/>
          </a:prstGeom>
          <a:solidFill>
            <a:srgbClr val="FFFFFE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67" name="Graphic 2066" descr="Shooting star">
            <a:extLst>
              <a:ext uri="{FF2B5EF4-FFF2-40B4-BE49-F238E27FC236}">
                <a16:creationId xmlns:a16="http://schemas.microsoft.com/office/drawing/2014/main" id="{41D2AD09-3C99-975C-8F64-E8F7E5DF7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16373" y="1649879"/>
            <a:ext cx="2799103" cy="279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0744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Registration Appointments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December 8 or December 9 </a:t>
            </a:r>
          </a:p>
          <a:p>
            <a:pPr lvl="1"/>
            <a:r>
              <a:rPr lang="en-US" dirty="0"/>
              <a:t>8:30 am to 4:00 pm (EST)</a:t>
            </a:r>
          </a:p>
          <a:p>
            <a:pPr lvl="1"/>
            <a:r>
              <a:rPr lang="en-US" dirty="0"/>
              <a:t>30 minute appointments</a:t>
            </a:r>
          </a:p>
          <a:p>
            <a:pPr lvl="1"/>
            <a:r>
              <a:rPr lang="en-US" dirty="0"/>
              <a:t>Remote or In-person</a:t>
            </a:r>
          </a:p>
          <a:p>
            <a:pPr lvl="1"/>
            <a:r>
              <a:rPr lang="en-US" dirty="0"/>
              <a:t>Instructions for booking the appointment to be sent 11/10 via your UFL.EDU email address.</a:t>
            </a:r>
          </a:p>
          <a:p>
            <a:pPr lvl="2"/>
            <a:r>
              <a:rPr lang="en-US" dirty="0"/>
              <a:t>May begin booking appointments starting November 10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7639FD-8594-2773-25AA-4270320CA0A3}"/>
              </a:ext>
            </a:extLst>
          </p:cNvPr>
          <p:cNvSpPr txBox="1"/>
          <p:nvPr/>
        </p:nvSpPr>
        <p:spPr>
          <a:xfrm>
            <a:off x="1153064" y="5158596"/>
            <a:ext cx="9885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These appointments are mandatory in order to be registered for Spring 2026.</a:t>
            </a:r>
          </a:p>
        </p:txBody>
      </p:sp>
    </p:spTree>
    <p:extLst>
      <p:ext uri="{BB962C8B-B14F-4D97-AF65-F5344CB8AC3E}">
        <p14:creationId xmlns:p14="http://schemas.microsoft.com/office/powerpoint/2010/main" val="32540361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30B326A-C054-4820-AFCA-FCB009ABC6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65DFC7-1B2A-4A32-9C43-C48EA6FF6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53B328C-A402-44DE-AABB-9BFBB6617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5513E21-21B0-48DB-8CF1-35E43B33A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Question marks in a line and one question mark is lit">
            <a:extLst>
              <a:ext uri="{FF2B5EF4-FFF2-40B4-BE49-F238E27FC236}">
                <a16:creationId xmlns:a16="http://schemas.microsoft.com/office/drawing/2014/main" id="{E434DBA8-D1FE-8814-397E-1B48CAD84FE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t="2055" r="-1" b="13673"/>
          <a:stretch>
            <a:fillRect/>
          </a:stretch>
        </p:blipFill>
        <p:spPr>
          <a:xfrm>
            <a:off x="20" y="10"/>
            <a:ext cx="12191675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6636" y="992221"/>
            <a:ext cx="6247308" cy="4873558"/>
          </a:xfrm>
        </p:spPr>
        <p:txBody>
          <a:bodyPr vert="horz" lIns="91440" tIns="45720" rIns="91440" bIns="0" rtlCol="0" anchor="ctr">
            <a:normAutofit/>
          </a:bodyPr>
          <a:lstStyle/>
          <a:p>
            <a:r>
              <a:rPr lang="en-US" sz="4800">
                <a:solidFill>
                  <a:schemeClr val="tx1"/>
                </a:solidFill>
              </a:rPr>
              <a:t>Questions???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80B8A35-DEA7-4D43-9DF8-90B4681D0F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154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IA Advising</a:t>
            </a:r>
            <a:br>
              <a:rPr lang="en-US" dirty="0"/>
            </a:br>
            <a:r>
              <a:rPr lang="en-US" sz="1800" dirty="0">
                <a:solidFill>
                  <a:srgbClr val="FFFF00"/>
                </a:solidFill>
              </a:rPr>
              <a:t>https://innovationacademy.ufl.edu/academics/advising/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02F65D-FA32-48FB-B2EF-2AF5D6B45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6229" y="1968065"/>
            <a:ext cx="2669309" cy="2669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37152A-EF53-418A-A030-2910916E0F96}"/>
              </a:ext>
            </a:extLst>
          </p:cNvPr>
          <p:cNvSpPr txBox="1"/>
          <p:nvPr/>
        </p:nvSpPr>
        <p:spPr>
          <a:xfrm>
            <a:off x="2407920" y="4879450"/>
            <a:ext cx="35356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Amy Freeman</a:t>
            </a:r>
            <a:endParaRPr lang="en-US" dirty="0">
              <a:hlinkClick r:id="rId3"/>
            </a:endParaRPr>
          </a:p>
          <a:p>
            <a:pPr algn="ctr"/>
            <a:r>
              <a:rPr lang="en-US" dirty="0">
                <a:hlinkClick r:id="rId3"/>
              </a:rPr>
              <a:t>InnovationAdvisor@aa.ufl.edu</a:t>
            </a: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19BF6F-C200-4187-8E7C-8DD92522D684}"/>
              </a:ext>
            </a:extLst>
          </p:cNvPr>
          <p:cNvSpPr txBox="1"/>
          <p:nvPr/>
        </p:nvSpPr>
        <p:spPr>
          <a:xfrm>
            <a:off x="6464430" y="4879450"/>
            <a:ext cx="35356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Janna Edwards</a:t>
            </a:r>
          </a:p>
          <a:p>
            <a:pPr algn="ctr"/>
            <a:r>
              <a:rPr lang="en-US" dirty="0">
                <a:hlinkClick r:id="rId3"/>
              </a:rPr>
              <a:t>InnovationAdvisor@aa.ufl.edu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8329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CLAS General </a:t>
            </a:r>
            <a:r>
              <a:rPr lang="en-US" dirty="0" err="1"/>
              <a:t>Advsing</a:t>
            </a:r>
            <a:br>
              <a:rPr lang="en-US" dirty="0"/>
            </a:br>
            <a:r>
              <a:rPr lang="en-US" sz="1800" dirty="0">
                <a:hlinkClick r:id="rId2"/>
              </a:rPr>
              <a:t>https://www.advising.ufl.edu/advising/staff/</a:t>
            </a:r>
            <a:r>
              <a:rPr lang="en-US" sz="1800" dirty="0"/>
              <a:t> </a:t>
            </a:r>
          </a:p>
        </p:txBody>
      </p:sp>
      <p:pic>
        <p:nvPicPr>
          <p:cNvPr id="1026" name="Picture 2" descr="Robert Kwo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313" y="2161554"/>
            <a:ext cx="1898446" cy="2524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66472" y="2161554"/>
            <a:ext cx="2569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Robert Kwong</a:t>
            </a:r>
          </a:p>
          <a:p>
            <a:r>
              <a:rPr lang="en-US" dirty="0"/>
              <a:t>CLAS General Advisor</a:t>
            </a:r>
          </a:p>
          <a:p>
            <a:r>
              <a:rPr lang="en-US" dirty="0"/>
              <a:t>IA Advising Liaison</a:t>
            </a:r>
          </a:p>
          <a:p>
            <a:r>
              <a:rPr lang="en-US" dirty="0"/>
              <a:t>Transfer Advisor</a:t>
            </a:r>
          </a:p>
        </p:txBody>
      </p:sp>
    </p:spTree>
    <p:extLst>
      <p:ext uri="{BB962C8B-B14F-4D97-AF65-F5344CB8AC3E}">
        <p14:creationId xmlns:p14="http://schemas.microsoft.com/office/powerpoint/2010/main" val="3067082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Ahead?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Book your Spring 2026 Registration Appointment</a:t>
            </a:r>
          </a:p>
          <a:p>
            <a:pPr lvl="1"/>
            <a:r>
              <a:rPr lang="en-US" dirty="0"/>
              <a:t>Look for November 10</a:t>
            </a:r>
            <a:r>
              <a:rPr lang="en-US" baseline="30000" dirty="0"/>
              <a:t>th</a:t>
            </a:r>
            <a:r>
              <a:rPr lang="en-US" dirty="0"/>
              <a:t> e-mail with instructions</a:t>
            </a:r>
          </a:p>
          <a:p>
            <a:pPr lvl="1"/>
            <a:r>
              <a:rPr lang="en-US" dirty="0"/>
              <a:t>Schedule a registration appointment </a:t>
            </a:r>
            <a:r>
              <a:rPr lang="en-US"/>
              <a:t>beginning 11/10</a:t>
            </a:r>
            <a:endParaRPr lang="en-US" dirty="0"/>
          </a:p>
          <a:p>
            <a:pPr lvl="2"/>
            <a:r>
              <a:rPr lang="en-US" dirty="0"/>
              <a:t>For the Dec 8 or Dec 9 appointment</a:t>
            </a:r>
          </a:p>
          <a:p>
            <a:r>
              <a:rPr lang="en-US" dirty="0"/>
              <a:t>Complete the Schedule Building Worksheet</a:t>
            </a:r>
          </a:p>
          <a:p>
            <a:pPr lvl="1"/>
            <a:r>
              <a:rPr lang="en-US" dirty="0"/>
              <a:t>Must be completed PRIOR to the registration appointment!</a:t>
            </a:r>
          </a:p>
          <a:p>
            <a:r>
              <a:rPr lang="en-US" dirty="0"/>
              <a:t>Meet for your 1-1 CLAS advising appointment on Dec 8</a:t>
            </a:r>
            <a:r>
              <a:rPr lang="en-US" baseline="30000" dirty="0"/>
              <a:t>th</a:t>
            </a:r>
            <a:r>
              <a:rPr lang="en-US" dirty="0"/>
              <a:t> or Dec 9</a:t>
            </a:r>
            <a:r>
              <a:rPr lang="en-US" baseline="30000" dirty="0"/>
              <a:t>th</a:t>
            </a:r>
            <a:r>
              <a:rPr lang="en-US" dirty="0"/>
              <a:t>   </a:t>
            </a:r>
          </a:p>
          <a:p>
            <a:pPr lvl="1"/>
            <a:r>
              <a:rPr lang="en-US" dirty="0"/>
              <a:t>Remote via Zoom or In-person</a:t>
            </a:r>
          </a:p>
        </p:txBody>
      </p:sp>
    </p:spTree>
    <p:extLst>
      <p:ext uri="{BB962C8B-B14F-4D97-AF65-F5344CB8AC3E}">
        <p14:creationId xmlns:p14="http://schemas.microsoft.com/office/powerpoint/2010/main" val="1022367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0279" y="804519"/>
            <a:ext cx="10403457" cy="1049235"/>
          </a:xfrm>
        </p:spPr>
        <p:txBody>
          <a:bodyPr>
            <a:normAutofit/>
          </a:bodyPr>
          <a:lstStyle/>
          <a:p>
            <a:r>
              <a:rPr lang="en-US" sz="2800" dirty="0"/>
              <a:t>What Needs to be Done Before Your </a:t>
            </a:r>
            <a:r>
              <a:rPr lang="en-US" sz="2800" dirty="0" err="1"/>
              <a:t>AppointmenT</a:t>
            </a:r>
            <a:r>
              <a:rPr lang="en-US" sz="2800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Check for holds at ONE.UF</a:t>
            </a:r>
          </a:p>
          <a:p>
            <a:pPr lvl="1"/>
            <a:r>
              <a:rPr lang="en-US" dirty="0"/>
              <a:t>Only hold remaining should the IA Advising Hold, cleared </a:t>
            </a:r>
            <a:r>
              <a:rPr lang="en-US" b="1" i="1" u="sng" dirty="0"/>
              <a:t>when you are at your registration appointment</a:t>
            </a:r>
          </a:p>
          <a:p>
            <a:r>
              <a:rPr lang="en-US" dirty="0"/>
              <a:t>Confirm your Transfer Credit Report is updated (ONE.UF)</a:t>
            </a:r>
          </a:p>
          <a:p>
            <a:pPr lvl="1"/>
            <a:r>
              <a:rPr lang="en-US" dirty="0"/>
              <a:t>Test credits (AP, IB, AICE, CLEP)</a:t>
            </a:r>
          </a:p>
          <a:p>
            <a:pPr lvl="1"/>
            <a:r>
              <a:rPr lang="en-US" dirty="0"/>
              <a:t>Dual Enrollment/Transfer Coursework</a:t>
            </a:r>
          </a:p>
          <a:p>
            <a:pPr lvl="1"/>
            <a:r>
              <a:rPr lang="en-US" dirty="0"/>
              <a:t>All incoming credits should be posted by now</a:t>
            </a:r>
          </a:p>
          <a:p>
            <a:r>
              <a:rPr lang="en-US" dirty="0"/>
              <a:t>Request final transcripts to be sent to Admissions for any Fall 2025 courses completed elsewhere</a:t>
            </a:r>
          </a:p>
          <a:p>
            <a:r>
              <a:rPr lang="en-US" b="1" i="1" u="sng" dirty="0"/>
              <a:t>Complete the Schedule Building Worksheet!!</a:t>
            </a:r>
          </a:p>
        </p:txBody>
      </p:sp>
    </p:spTree>
    <p:extLst>
      <p:ext uri="{BB962C8B-B14F-4D97-AF65-F5344CB8AC3E}">
        <p14:creationId xmlns:p14="http://schemas.microsoft.com/office/powerpoint/2010/main" val="2622136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90174-97FA-4FFD-95C2-A24105E88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I Need ALEKS?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01EB5B-2B8B-45F8-929D-24F425693B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9CDF948-FAEA-4403-8879-9215CB2357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488794" cy="308158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Major requires CHM2045 or MAC1140 or higher</a:t>
            </a:r>
          </a:p>
          <a:p>
            <a:pPr lvl="1"/>
            <a:r>
              <a:rPr lang="en-US" dirty="0"/>
              <a:t>If you do not have incoming credit for Chemistry or Math that leads to Calculus.</a:t>
            </a:r>
          </a:p>
          <a:p>
            <a:r>
              <a:rPr lang="en-US" dirty="0"/>
              <a:t>Planning on pursuing Pre-Health courses</a:t>
            </a:r>
          </a:p>
          <a:p>
            <a:pPr lvl="1"/>
            <a:r>
              <a:rPr lang="en-US" dirty="0"/>
              <a:t>If you do not have incoming credit for Chemistry and/or Math that leads to Calculus.</a:t>
            </a:r>
          </a:p>
          <a:p>
            <a:r>
              <a:rPr lang="en-US" dirty="0"/>
              <a:t>Take the ALEKS at least 1 week prior to 12/1.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8FBBE78-A3DE-47CE-9710-7A741AB6F4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C4230C1-D353-4832-B105-DB22238160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6025" y="2830117"/>
            <a:ext cx="4488794" cy="263737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Major does not require CHM2045 or MAC1140 or higher</a:t>
            </a:r>
          </a:p>
          <a:p>
            <a:r>
              <a:rPr lang="en-US" dirty="0"/>
              <a:t>Not pursuing Pre-Health Courses</a:t>
            </a:r>
          </a:p>
          <a:p>
            <a:r>
              <a:rPr lang="en-US" dirty="0"/>
              <a:t>Already have incoming credit for Chemistry and/or Math that leads to Calculus.</a:t>
            </a:r>
          </a:p>
          <a:p>
            <a:pPr lvl="1"/>
            <a:r>
              <a:rPr lang="en-US" dirty="0"/>
              <a:t>This must be posted to your Transfer Credit Report.</a:t>
            </a:r>
          </a:p>
        </p:txBody>
      </p:sp>
    </p:spTree>
    <p:extLst>
      <p:ext uri="{BB962C8B-B14F-4D97-AF65-F5344CB8AC3E}">
        <p14:creationId xmlns:p14="http://schemas.microsoft.com/office/powerpoint/2010/main" val="460966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1D79546-CFF5-4507-976D-042AC22AB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 Requirement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F3D6751-64B1-4F53-8FAE-B59F30D443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Students in the IA Program are exempt from Quest 1 and Quest 2.</a:t>
            </a:r>
          </a:p>
          <a:p>
            <a:r>
              <a:rPr lang="en-US" dirty="0"/>
              <a:t>You may still choose these courses, if you desire, as they can potentially count for other requirements: </a:t>
            </a:r>
          </a:p>
          <a:p>
            <a:pPr lvl="1"/>
            <a:r>
              <a:rPr lang="en-US" dirty="0"/>
              <a:t>Writing requirement</a:t>
            </a:r>
          </a:p>
          <a:p>
            <a:pPr lvl="1"/>
            <a:r>
              <a:rPr lang="en-US" dirty="0"/>
              <a:t>International</a:t>
            </a:r>
          </a:p>
          <a:p>
            <a:pPr lvl="1"/>
            <a:r>
              <a:rPr lang="en-US" dirty="0"/>
              <a:t>Biological or Physical Sciences</a:t>
            </a:r>
          </a:p>
          <a:p>
            <a:pPr lvl="1"/>
            <a:r>
              <a:rPr lang="en-US" dirty="0"/>
              <a:t>Humanities</a:t>
            </a:r>
          </a:p>
          <a:p>
            <a:pPr lvl="1"/>
            <a:r>
              <a:rPr lang="en-US" dirty="0"/>
              <a:t>Social and Behavioral Sciences</a:t>
            </a:r>
          </a:p>
        </p:txBody>
      </p:sp>
    </p:spTree>
    <p:extLst>
      <p:ext uri="{BB962C8B-B14F-4D97-AF65-F5344CB8AC3E}">
        <p14:creationId xmlns:p14="http://schemas.microsoft.com/office/powerpoint/2010/main" val="3791789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your Spring 2026 Schedule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12-14 credits minimum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i="1" u="sng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IDS 1940</a:t>
            </a:r>
          </a:p>
          <a:p>
            <a:r>
              <a:rPr lang="en-US" b="1" i="1" u="sng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1-2 Critical Tracking Courses for your Major (Semester 1)</a:t>
            </a:r>
          </a:p>
          <a:p>
            <a:r>
              <a:rPr lang="en-US" dirty="0"/>
              <a:t>1-2 Courses for CLAS Basic Distribution, College Requirements, or State Core Gen Ed or Writing Requirement</a:t>
            </a:r>
          </a:p>
          <a:p>
            <a:r>
              <a:rPr lang="en-US" dirty="0"/>
              <a:t>Additional electives (if needed)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Sample – Psychology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6256025" y="2821491"/>
            <a:ext cx="4488794" cy="3087603"/>
          </a:xfrm>
        </p:spPr>
        <p:txBody>
          <a:bodyPr>
            <a:normAutofit fontScale="77500" lnSpcReduction="20000"/>
          </a:bodyPr>
          <a:lstStyle/>
          <a:p>
            <a:r>
              <a:rPr lang="en-US" b="1" i="1" u="sng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IDS1940</a:t>
            </a:r>
          </a:p>
          <a:p>
            <a:r>
              <a:rPr lang="en-US" b="1" i="1" u="sng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MAC1140 or MAC1147 (Gen Ed Math)</a:t>
            </a:r>
          </a:p>
          <a:p>
            <a:r>
              <a:rPr lang="en-US" b="1" i="1" u="sng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PSY2012 (Basic Distribution </a:t>
            </a:r>
            <a:r>
              <a:rPr lang="en-US" b="1" i="1" u="sng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Soc</a:t>
            </a:r>
            <a:r>
              <a:rPr lang="en-US" b="1" i="1" u="sng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/</a:t>
            </a:r>
            <a:r>
              <a:rPr lang="en-US" b="1" i="1" u="sng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Beh</a:t>
            </a:r>
            <a:r>
              <a:rPr lang="en-US" b="1" i="1" u="sng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i="1" u="sng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Sci</a:t>
            </a:r>
            <a:r>
              <a:rPr lang="en-US" b="1" i="1" u="sng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State Core </a:t>
            </a:r>
            <a:r>
              <a:rPr lang="en-US" b="1" i="1" u="sng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Soc</a:t>
            </a:r>
            <a:r>
              <a:rPr lang="en-US" b="1" i="1" u="sng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/</a:t>
            </a:r>
            <a:r>
              <a:rPr lang="en-US" b="1" i="1" u="sng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Beh</a:t>
            </a:r>
            <a:r>
              <a:rPr lang="en-US" b="1" i="1" u="sng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i="1" u="sng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Sci</a:t>
            </a:r>
            <a:r>
              <a:rPr lang="en-US" b="1" i="1" u="sng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)</a:t>
            </a:r>
          </a:p>
          <a:p>
            <a:r>
              <a:rPr lang="en-US" dirty="0"/>
              <a:t>ENC1102 (Basic Distribution Composition, State Core Composition, 6000 words)</a:t>
            </a:r>
          </a:p>
          <a:p>
            <a:r>
              <a:rPr lang="en-US" dirty="0"/>
              <a:t>AMH2020 (Basic Distribution Soc/Beh Sci, State Core Soc/Beh Sci, Civic Literacy)</a:t>
            </a:r>
          </a:p>
          <a:p>
            <a:r>
              <a:rPr lang="en-US" i="1" dirty="0"/>
              <a:t>ALEKS might be needed</a:t>
            </a:r>
          </a:p>
        </p:txBody>
      </p:sp>
    </p:spTree>
    <p:extLst>
      <p:ext uri="{BB962C8B-B14F-4D97-AF65-F5344CB8AC3E}">
        <p14:creationId xmlns:p14="http://schemas.microsoft.com/office/powerpoint/2010/main" val="3332864194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9D5"/>
      </a:lt2>
      <a:accent1>
        <a:srgbClr val="FB8C29"/>
      </a:accent1>
      <a:accent2>
        <a:srgbClr val="F2C351"/>
      </a:accent2>
      <a:accent3>
        <a:srgbClr val="D0CBA5"/>
      </a:accent3>
      <a:accent4>
        <a:srgbClr val="A2C476"/>
      </a:accent4>
      <a:accent5>
        <a:srgbClr val="57C293"/>
      </a:accent5>
      <a:accent6>
        <a:srgbClr val="06BFDE"/>
      </a:accent6>
      <a:hlink>
        <a:srgbClr val="FBAE29"/>
      </a:hlink>
      <a:folHlink>
        <a:srgbClr val="EDC47E"/>
      </a:folHlink>
    </a:clrScheme>
    <a:fontScheme name="Gallery">
      <a:majorFont>
        <a:latin typeface="Rockwell" panose="020606030202050204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BB5F5D82-B5E9-469E-A815-C655ED4AF24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732</TotalTime>
  <Words>735</Words>
  <Application>Microsoft Office PowerPoint</Application>
  <PresentationFormat>Widescreen</PresentationFormat>
  <Paragraphs>95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Bradley Hand ITC</vt:lpstr>
      <vt:lpstr>Rockwell</vt:lpstr>
      <vt:lpstr>Gallery</vt:lpstr>
      <vt:lpstr>Spring 2026</vt:lpstr>
      <vt:lpstr>Congratulations and Welcome!</vt:lpstr>
      <vt:lpstr>IA Advising https://innovationacademy.ufl.edu/academics/advising/</vt:lpstr>
      <vt:lpstr>CLAS General Advsing https://www.advising.ufl.edu/advising/staff/ </vt:lpstr>
      <vt:lpstr>What’s Ahead?</vt:lpstr>
      <vt:lpstr>What Needs to be Done Before Your AppointmenT?</vt:lpstr>
      <vt:lpstr>Do I Need ALEKS?</vt:lpstr>
      <vt:lpstr>QUEST Requirement</vt:lpstr>
      <vt:lpstr>Building your Spring 2026 Schedule</vt:lpstr>
      <vt:lpstr>Schedule Building Worksheet</vt:lpstr>
      <vt:lpstr>Building Your Spring Schedule</vt:lpstr>
      <vt:lpstr>Looking At Spring Courses Offered</vt:lpstr>
      <vt:lpstr>PowerPoint Presentation</vt:lpstr>
      <vt:lpstr>Building Your Spring Schedule</vt:lpstr>
      <vt:lpstr>PowerPoint Presentation</vt:lpstr>
      <vt:lpstr>PowerPoint Presentation</vt:lpstr>
      <vt:lpstr>PowerPoint Presentation</vt:lpstr>
      <vt:lpstr>Building Your Spring Schedule List Any Remaining Requirements</vt:lpstr>
      <vt:lpstr>PowerPoint Presentation</vt:lpstr>
      <vt:lpstr>Registration Appointments</vt:lpstr>
      <vt:lpstr>Questions???</vt:lpstr>
    </vt:vector>
  </TitlesOfParts>
  <Company>University of Florida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Spring 2022</dc:title>
  <dc:creator>Kwong,Robert C</dc:creator>
  <cp:lastModifiedBy>Kwong,Robert C</cp:lastModifiedBy>
  <cp:revision>31</cp:revision>
  <dcterms:created xsi:type="dcterms:W3CDTF">2021-11-09T17:57:09Z</dcterms:created>
  <dcterms:modified xsi:type="dcterms:W3CDTF">2025-10-30T19:42:21Z</dcterms:modified>
</cp:coreProperties>
</file>