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89" r:id="rId5"/>
    <p:sldId id="450" r:id="rId6"/>
    <p:sldId id="451" r:id="rId7"/>
    <p:sldId id="474" r:id="rId8"/>
    <p:sldId id="471" r:id="rId9"/>
    <p:sldId id="472" r:id="rId10"/>
    <p:sldId id="473" r:id="rId11"/>
    <p:sldId id="453" r:id="rId12"/>
    <p:sldId id="454" r:id="rId13"/>
    <p:sldId id="468" r:id="rId14"/>
    <p:sldId id="405" r:id="rId15"/>
    <p:sldId id="426" r:id="rId16"/>
    <p:sldId id="406" r:id="rId17"/>
    <p:sldId id="422" r:id="rId18"/>
    <p:sldId id="456" r:id="rId19"/>
    <p:sldId id="457" r:id="rId20"/>
    <p:sldId id="469" r:id="rId21"/>
    <p:sldId id="423" r:id="rId22"/>
    <p:sldId id="412" r:id="rId23"/>
    <p:sldId id="420" r:id="rId24"/>
    <p:sldId id="425" r:id="rId25"/>
    <p:sldId id="408" r:id="rId26"/>
    <p:sldId id="417" r:id="rId27"/>
    <p:sldId id="416" r:id="rId28"/>
    <p:sldId id="435" r:id="rId29"/>
    <p:sldId id="279" r:id="rId30"/>
    <p:sldId id="409" r:id="rId31"/>
    <p:sldId id="421" r:id="rId32"/>
    <p:sldId id="470" r:id="rId33"/>
  </p:sldIdLst>
  <p:sldSz cx="9144000" cy="5143500" type="screen16x9"/>
  <p:notesSz cx="9388475" cy="7102475"/>
  <p:defaultText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620" userDrawn="1">
          <p15:clr>
            <a:srgbClr val="A4A3A4"/>
          </p15:clr>
        </p15:guide>
        <p15:guide id="3" orient="horz" pos="18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8D4"/>
    <a:srgbClr val="1F2179"/>
    <a:srgbClr val="04447C"/>
    <a:srgbClr val="75BCEB"/>
    <a:srgbClr val="5F9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97" autoAdjust="0"/>
  </p:normalViewPr>
  <p:slideViewPr>
    <p:cSldViewPr snapToGrid="0">
      <p:cViewPr varScale="1">
        <p:scale>
          <a:sx n="95" d="100"/>
          <a:sy n="95" d="100"/>
        </p:scale>
        <p:origin x="77" y="326"/>
      </p:cViewPr>
      <p:guideLst>
        <p:guide pos="2880"/>
        <p:guide orient="horz" pos="1620"/>
        <p:guide orient="horz" pos="1860"/>
      </p:guideLst>
    </p:cSldViewPr>
  </p:slideViewPr>
  <p:notesTextViewPr>
    <p:cViewPr>
      <p:scale>
        <a:sx n="1" d="1"/>
        <a:sy n="1" d="1"/>
      </p:scale>
      <p:origin x="0" y="0"/>
    </p:cViewPr>
  </p:notesTextViewPr>
  <p:notesViewPr>
    <p:cSldViewPr snapToGrid="0">
      <p:cViewPr varScale="1">
        <p:scale>
          <a:sx n="76" d="100"/>
          <a:sy n="76" d="100"/>
        </p:scale>
        <p:origin x="5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Cameron, PhD, MBA" userId="d678a295-1d2a-4433-930b-2285c176406b" providerId="ADAL" clId="{CF259718-36DE-4D59-9DE8-D47D85B1B56B}"/>
    <pc:docChg chg="addSld delSld modSld sldOrd">
      <pc:chgData name="Helene Cameron, PhD, MBA" userId="d678a295-1d2a-4433-930b-2285c176406b" providerId="ADAL" clId="{CF259718-36DE-4D59-9DE8-D47D85B1B56B}" dt="2022-02-11T13:56:05.881" v="5" actId="2696"/>
      <pc:docMkLst>
        <pc:docMk/>
      </pc:docMkLst>
      <pc:sldChg chg="ord">
        <pc:chgData name="Helene Cameron, PhD, MBA" userId="d678a295-1d2a-4433-930b-2285c176406b" providerId="ADAL" clId="{CF259718-36DE-4D59-9DE8-D47D85B1B56B}" dt="2022-02-09T22:16:47.195" v="1"/>
        <pc:sldMkLst>
          <pc:docMk/>
          <pc:sldMk cId="773441724" sldId="420"/>
        </pc:sldMkLst>
      </pc:sldChg>
      <pc:sldChg chg="new del">
        <pc:chgData name="Helene Cameron, PhD, MBA" userId="d678a295-1d2a-4433-930b-2285c176406b" providerId="ADAL" clId="{CF259718-36DE-4D59-9DE8-D47D85B1B56B}" dt="2022-02-11T13:56:05.881" v="5" actId="2696"/>
        <pc:sldMkLst>
          <pc:docMk/>
          <pc:sldMk cId="257154455" sldId="475"/>
        </pc:sldMkLst>
      </pc:sldChg>
      <pc:sldChg chg="del">
        <pc:chgData name="Helene Cameron, PhD, MBA" userId="d678a295-1d2a-4433-930b-2285c176406b" providerId="ADAL" clId="{CF259718-36DE-4D59-9DE8-D47D85B1B56B}" dt="2022-02-11T13:19:14.191" v="3" actId="2696"/>
        <pc:sldMkLst>
          <pc:docMk/>
          <pc:sldMk cId="1199580541" sldId="475"/>
        </pc:sldMkLst>
      </pc:sldChg>
      <pc:sldChg chg="del">
        <pc:chgData name="Helene Cameron, PhD, MBA" userId="d678a295-1d2a-4433-930b-2285c176406b" providerId="ADAL" clId="{CF259718-36DE-4D59-9DE8-D47D85B1B56B}" dt="2022-02-11T13:15:22.225" v="2" actId="2696"/>
        <pc:sldMkLst>
          <pc:docMk/>
          <pc:sldMk cId="777870034" sldId="4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21975-A4F7-4C5E-A6A5-B2F55E1E0C5B}" type="doc">
      <dgm:prSet loTypeId="urn:microsoft.com/office/officeart/2005/8/layout/chevron1" loCatId="process" qsTypeId="urn:microsoft.com/office/officeart/2005/8/quickstyle/simple4" qsCatId="simple" csTypeId="urn:microsoft.com/office/officeart/2005/8/colors/accent0_1" csCatId="mainScheme" phldr="1"/>
      <dgm:spPr/>
    </dgm:pt>
    <dgm:pt modelId="{D92C77FF-C03D-4D53-843E-03D04E6B8196}">
      <dgm:prSet phldrT="[Text]" custT="1"/>
      <dgm:spPr>
        <a:solidFill>
          <a:srgbClr val="051798"/>
        </a:solidFill>
      </dgm:spPr>
      <dgm:t>
        <a:bodyPr/>
        <a:lstStyle/>
        <a:p>
          <a:r>
            <a:rPr lang="en-US" sz="2000" b="0">
              <a:solidFill>
                <a:schemeClr val="bg1"/>
              </a:solidFill>
              <a:latin typeface="Halyard Display"/>
            </a:rPr>
            <a:t>In Progress</a:t>
          </a:r>
        </a:p>
      </dgm:t>
    </dgm:pt>
    <dgm:pt modelId="{508B4C18-5F28-4329-997A-B53EE0C4DC3E}" type="parTrans" cxnId="{01FF6205-935E-4A92-AE11-D371AE215184}">
      <dgm:prSet/>
      <dgm:spPr/>
      <dgm:t>
        <a:bodyPr/>
        <a:lstStyle/>
        <a:p>
          <a:endParaRPr lang="en-US" sz="1100"/>
        </a:p>
      </dgm:t>
    </dgm:pt>
    <dgm:pt modelId="{BD680D66-731D-4BAC-B17C-9BB23286A5F1}" type="sibTrans" cxnId="{01FF6205-935E-4A92-AE11-D371AE215184}">
      <dgm:prSet/>
      <dgm:spPr/>
      <dgm:t>
        <a:bodyPr/>
        <a:lstStyle/>
        <a:p>
          <a:endParaRPr lang="en-US" sz="1100"/>
        </a:p>
      </dgm:t>
    </dgm:pt>
    <dgm:pt modelId="{4164950D-73D4-450D-A6CD-8E934D51318E}">
      <dgm:prSet phldrT="[Text]" custT="1"/>
      <dgm:spPr>
        <a:solidFill>
          <a:srgbClr val="7ECAFB"/>
        </a:solidFill>
      </dgm:spPr>
      <dgm:t>
        <a:bodyPr/>
        <a:lstStyle/>
        <a:p>
          <a:r>
            <a:rPr lang="en-US" sz="2000" b="0">
              <a:solidFill>
                <a:schemeClr val="bg1"/>
              </a:solidFill>
              <a:latin typeface="Halyard Display"/>
            </a:rPr>
            <a:t>Received / Incomplete</a:t>
          </a:r>
        </a:p>
      </dgm:t>
    </dgm:pt>
    <dgm:pt modelId="{05347F90-C325-42F8-A28D-FD326F4D24E6}" type="parTrans" cxnId="{433157BD-1EE8-4128-A8F4-C5BA0B550DC8}">
      <dgm:prSet/>
      <dgm:spPr/>
      <dgm:t>
        <a:bodyPr/>
        <a:lstStyle/>
        <a:p>
          <a:endParaRPr lang="en-US" sz="1100"/>
        </a:p>
      </dgm:t>
    </dgm:pt>
    <dgm:pt modelId="{06B6A1DF-5A36-4763-9E65-E8229483FEEB}" type="sibTrans" cxnId="{433157BD-1EE8-4128-A8F4-C5BA0B550DC8}">
      <dgm:prSet/>
      <dgm:spPr/>
      <dgm:t>
        <a:bodyPr/>
        <a:lstStyle/>
        <a:p>
          <a:endParaRPr lang="en-US" sz="1100"/>
        </a:p>
      </dgm:t>
    </dgm:pt>
    <dgm:pt modelId="{386DC48D-2626-410F-A0B3-F1A7EC09BC9A}">
      <dgm:prSet phldrT="[Text]" custT="1"/>
      <dgm:spPr>
        <a:solidFill>
          <a:srgbClr val="EB1721"/>
        </a:solidFill>
      </dgm:spPr>
      <dgm:t>
        <a:bodyPr/>
        <a:lstStyle/>
        <a:p>
          <a:r>
            <a:rPr lang="en-US" sz="2000" b="0">
              <a:solidFill>
                <a:schemeClr val="bg1"/>
              </a:solidFill>
              <a:latin typeface="Halyard Display"/>
            </a:rPr>
            <a:t>Complete</a:t>
          </a:r>
        </a:p>
      </dgm:t>
    </dgm:pt>
    <dgm:pt modelId="{94EB274B-D38A-4499-8414-72BCE98957EC}" type="parTrans" cxnId="{090E3774-B633-4F4D-9459-8944D0386E6B}">
      <dgm:prSet/>
      <dgm:spPr/>
      <dgm:t>
        <a:bodyPr/>
        <a:lstStyle/>
        <a:p>
          <a:endParaRPr lang="en-US" sz="1100"/>
        </a:p>
      </dgm:t>
    </dgm:pt>
    <dgm:pt modelId="{80032976-0DF2-4EF7-B389-3F5C3D49D8AC}" type="sibTrans" cxnId="{090E3774-B633-4F4D-9459-8944D0386E6B}">
      <dgm:prSet/>
      <dgm:spPr/>
      <dgm:t>
        <a:bodyPr/>
        <a:lstStyle/>
        <a:p>
          <a:endParaRPr lang="en-US" sz="1100"/>
        </a:p>
      </dgm:t>
    </dgm:pt>
    <dgm:pt modelId="{AEA54641-6C59-4510-9CF9-5BB5C4D3607A}">
      <dgm:prSet phldrT="[Text]" custT="1"/>
      <dgm:spPr>
        <a:solidFill>
          <a:srgbClr val="13E2D3"/>
        </a:solidFill>
      </dgm:spPr>
      <dgm:t>
        <a:bodyPr/>
        <a:lstStyle/>
        <a:p>
          <a:r>
            <a:rPr lang="en-US" sz="2000" b="0">
              <a:solidFill>
                <a:schemeClr val="bg1"/>
              </a:solidFill>
              <a:latin typeface="Halyard Display"/>
            </a:rPr>
            <a:t>Verified</a:t>
          </a:r>
        </a:p>
      </dgm:t>
    </dgm:pt>
    <dgm:pt modelId="{1FEE54AD-05C0-4FE1-A6D3-3ACAFA66A9B7}" type="sibTrans" cxnId="{D50D1FD9-EC16-464C-8E83-E5D7C4202F6E}">
      <dgm:prSet/>
      <dgm:spPr/>
      <dgm:t>
        <a:bodyPr/>
        <a:lstStyle/>
        <a:p>
          <a:endParaRPr lang="en-US" sz="1100"/>
        </a:p>
      </dgm:t>
    </dgm:pt>
    <dgm:pt modelId="{1757831E-6077-4ED6-B94F-1CE31008F834}" type="parTrans" cxnId="{D50D1FD9-EC16-464C-8E83-E5D7C4202F6E}">
      <dgm:prSet/>
      <dgm:spPr/>
      <dgm:t>
        <a:bodyPr/>
        <a:lstStyle/>
        <a:p>
          <a:endParaRPr lang="en-US" sz="1100"/>
        </a:p>
      </dgm:t>
    </dgm:pt>
    <dgm:pt modelId="{C3F17B90-1AE3-4CC1-8F55-D44011C4C4AB}" type="pres">
      <dgm:prSet presAssocID="{BE421975-A4F7-4C5E-A6A5-B2F55E1E0C5B}" presName="Name0" presStyleCnt="0">
        <dgm:presLayoutVars>
          <dgm:dir/>
          <dgm:animLvl val="lvl"/>
          <dgm:resizeHandles val="exact"/>
        </dgm:presLayoutVars>
      </dgm:prSet>
      <dgm:spPr/>
    </dgm:pt>
    <dgm:pt modelId="{F0DE4338-5D46-4C64-9057-695DF1F422A9}" type="pres">
      <dgm:prSet presAssocID="{D92C77FF-C03D-4D53-843E-03D04E6B8196}" presName="parTxOnly" presStyleLbl="node1" presStyleIdx="0" presStyleCnt="4">
        <dgm:presLayoutVars>
          <dgm:chMax val="0"/>
          <dgm:chPref val="0"/>
          <dgm:bulletEnabled val="1"/>
        </dgm:presLayoutVars>
      </dgm:prSet>
      <dgm:spPr/>
    </dgm:pt>
    <dgm:pt modelId="{70E79D52-7E45-4357-B9BE-7C5627DDD349}" type="pres">
      <dgm:prSet presAssocID="{BD680D66-731D-4BAC-B17C-9BB23286A5F1}" presName="parTxOnlySpace" presStyleCnt="0"/>
      <dgm:spPr/>
    </dgm:pt>
    <dgm:pt modelId="{BD06F7D5-8305-4733-B6AC-7995E0EDFD7C}" type="pres">
      <dgm:prSet presAssocID="{4164950D-73D4-450D-A6CD-8E934D51318E}" presName="parTxOnly" presStyleLbl="node1" presStyleIdx="1" presStyleCnt="4">
        <dgm:presLayoutVars>
          <dgm:chMax val="0"/>
          <dgm:chPref val="0"/>
          <dgm:bulletEnabled val="1"/>
        </dgm:presLayoutVars>
      </dgm:prSet>
      <dgm:spPr/>
    </dgm:pt>
    <dgm:pt modelId="{6EBDAA59-0735-463D-9120-2EDFC178A0DE}" type="pres">
      <dgm:prSet presAssocID="{06B6A1DF-5A36-4763-9E65-E8229483FEEB}" presName="parTxOnlySpace" presStyleCnt="0"/>
      <dgm:spPr/>
    </dgm:pt>
    <dgm:pt modelId="{632C9A85-733B-4B38-BBF3-B018B32371D7}" type="pres">
      <dgm:prSet presAssocID="{386DC48D-2626-410F-A0B3-F1A7EC09BC9A}" presName="parTxOnly" presStyleLbl="node1" presStyleIdx="2" presStyleCnt="4" custLinFactNeighborX="2520">
        <dgm:presLayoutVars>
          <dgm:chMax val="0"/>
          <dgm:chPref val="0"/>
          <dgm:bulletEnabled val="1"/>
        </dgm:presLayoutVars>
      </dgm:prSet>
      <dgm:spPr/>
    </dgm:pt>
    <dgm:pt modelId="{2CF0F2FE-48D2-4867-805F-97F54BC3BF9E}" type="pres">
      <dgm:prSet presAssocID="{80032976-0DF2-4EF7-B389-3F5C3D49D8AC}" presName="parTxOnlySpace" presStyleCnt="0"/>
      <dgm:spPr/>
    </dgm:pt>
    <dgm:pt modelId="{D9362459-C423-49F2-BD4D-923473F5C274}" type="pres">
      <dgm:prSet presAssocID="{AEA54641-6C59-4510-9CF9-5BB5C4D3607A}" presName="parTxOnly" presStyleLbl="node1" presStyleIdx="3" presStyleCnt="4">
        <dgm:presLayoutVars>
          <dgm:chMax val="0"/>
          <dgm:chPref val="0"/>
          <dgm:bulletEnabled val="1"/>
        </dgm:presLayoutVars>
      </dgm:prSet>
      <dgm:spPr/>
    </dgm:pt>
  </dgm:ptLst>
  <dgm:cxnLst>
    <dgm:cxn modelId="{01FF6205-935E-4A92-AE11-D371AE215184}" srcId="{BE421975-A4F7-4C5E-A6A5-B2F55E1E0C5B}" destId="{D92C77FF-C03D-4D53-843E-03D04E6B8196}" srcOrd="0" destOrd="0" parTransId="{508B4C18-5F28-4329-997A-B53EE0C4DC3E}" sibTransId="{BD680D66-731D-4BAC-B17C-9BB23286A5F1}"/>
    <dgm:cxn modelId="{E4E4CB31-A56A-4786-B0CD-4268A8BE8ABF}" type="presOf" srcId="{386DC48D-2626-410F-A0B3-F1A7EC09BC9A}" destId="{632C9A85-733B-4B38-BBF3-B018B32371D7}" srcOrd="0" destOrd="0" presId="urn:microsoft.com/office/officeart/2005/8/layout/chevron1"/>
    <dgm:cxn modelId="{090E3774-B633-4F4D-9459-8944D0386E6B}" srcId="{BE421975-A4F7-4C5E-A6A5-B2F55E1E0C5B}" destId="{386DC48D-2626-410F-A0B3-F1A7EC09BC9A}" srcOrd="2" destOrd="0" parTransId="{94EB274B-D38A-4499-8414-72BCE98957EC}" sibTransId="{80032976-0DF2-4EF7-B389-3F5C3D49D8AC}"/>
    <dgm:cxn modelId="{E63FBF7E-6770-482D-A2AB-FF1C3E3B93B0}" type="presOf" srcId="{4164950D-73D4-450D-A6CD-8E934D51318E}" destId="{BD06F7D5-8305-4733-B6AC-7995E0EDFD7C}" srcOrd="0" destOrd="0" presId="urn:microsoft.com/office/officeart/2005/8/layout/chevron1"/>
    <dgm:cxn modelId="{ED2F1AAA-E93A-4626-8D94-C3A88959C6BD}" type="presOf" srcId="{BE421975-A4F7-4C5E-A6A5-B2F55E1E0C5B}" destId="{C3F17B90-1AE3-4CC1-8F55-D44011C4C4AB}" srcOrd="0" destOrd="0" presId="urn:microsoft.com/office/officeart/2005/8/layout/chevron1"/>
    <dgm:cxn modelId="{433157BD-1EE8-4128-A8F4-C5BA0B550DC8}" srcId="{BE421975-A4F7-4C5E-A6A5-B2F55E1E0C5B}" destId="{4164950D-73D4-450D-A6CD-8E934D51318E}" srcOrd="1" destOrd="0" parTransId="{05347F90-C325-42F8-A28D-FD326F4D24E6}" sibTransId="{06B6A1DF-5A36-4763-9E65-E8229483FEEB}"/>
    <dgm:cxn modelId="{50217BBE-2806-4563-B30D-5A81E7BF2154}" type="presOf" srcId="{D92C77FF-C03D-4D53-843E-03D04E6B8196}" destId="{F0DE4338-5D46-4C64-9057-695DF1F422A9}" srcOrd="0" destOrd="0" presId="urn:microsoft.com/office/officeart/2005/8/layout/chevron1"/>
    <dgm:cxn modelId="{D50D1FD9-EC16-464C-8E83-E5D7C4202F6E}" srcId="{BE421975-A4F7-4C5E-A6A5-B2F55E1E0C5B}" destId="{AEA54641-6C59-4510-9CF9-5BB5C4D3607A}" srcOrd="3" destOrd="0" parTransId="{1757831E-6077-4ED6-B94F-1CE31008F834}" sibTransId="{1FEE54AD-05C0-4FE1-A6D3-3ACAFA66A9B7}"/>
    <dgm:cxn modelId="{76DCABE4-4DCA-402A-BE41-A78D9985E48A}" type="presOf" srcId="{AEA54641-6C59-4510-9CF9-5BB5C4D3607A}" destId="{D9362459-C423-49F2-BD4D-923473F5C274}" srcOrd="0" destOrd="0" presId="urn:microsoft.com/office/officeart/2005/8/layout/chevron1"/>
    <dgm:cxn modelId="{8F24BF03-3D56-40C8-BFA7-D47D75C2DDD7}" type="presParOf" srcId="{C3F17B90-1AE3-4CC1-8F55-D44011C4C4AB}" destId="{F0DE4338-5D46-4C64-9057-695DF1F422A9}" srcOrd="0" destOrd="0" presId="urn:microsoft.com/office/officeart/2005/8/layout/chevron1"/>
    <dgm:cxn modelId="{6F4A9CE6-130B-4DA2-9A5D-C8DB7559C92F}" type="presParOf" srcId="{C3F17B90-1AE3-4CC1-8F55-D44011C4C4AB}" destId="{70E79D52-7E45-4357-B9BE-7C5627DDD349}" srcOrd="1" destOrd="0" presId="urn:microsoft.com/office/officeart/2005/8/layout/chevron1"/>
    <dgm:cxn modelId="{25E3DE5F-39CA-4C89-A5C0-8E85D1A9E524}" type="presParOf" srcId="{C3F17B90-1AE3-4CC1-8F55-D44011C4C4AB}" destId="{BD06F7D5-8305-4733-B6AC-7995E0EDFD7C}" srcOrd="2" destOrd="0" presId="urn:microsoft.com/office/officeart/2005/8/layout/chevron1"/>
    <dgm:cxn modelId="{0C4E839C-C98D-4DAC-9E22-1BF3FB831BFE}" type="presParOf" srcId="{C3F17B90-1AE3-4CC1-8F55-D44011C4C4AB}" destId="{6EBDAA59-0735-463D-9120-2EDFC178A0DE}" srcOrd="3" destOrd="0" presId="urn:microsoft.com/office/officeart/2005/8/layout/chevron1"/>
    <dgm:cxn modelId="{37C89C53-0C59-4104-B1F5-96C3863CCEB1}" type="presParOf" srcId="{C3F17B90-1AE3-4CC1-8F55-D44011C4C4AB}" destId="{632C9A85-733B-4B38-BBF3-B018B32371D7}" srcOrd="4" destOrd="0" presId="urn:microsoft.com/office/officeart/2005/8/layout/chevron1"/>
    <dgm:cxn modelId="{2A183808-5350-4958-89F8-25D6B6C49A39}" type="presParOf" srcId="{C3F17B90-1AE3-4CC1-8F55-D44011C4C4AB}" destId="{2CF0F2FE-48D2-4867-805F-97F54BC3BF9E}" srcOrd="5" destOrd="0" presId="urn:microsoft.com/office/officeart/2005/8/layout/chevron1"/>
    <dgm:cxn modelId="{92EA25BD-7C01-42CA-A591-68FE6C8A1CCF}" type="presParOf" srcId="{C3F17B90-1AE3-4CC1-8F55-D44011C4C4AB}" destId="{D9362459-C423-49F2-BD4D-923473F5C27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E4338-5D46-4C64-9057-695DF1F422A9}">
      <dsp:nvSpPr>
        <dsp:cNvPr id="0" name=""/>
        <dsp:cNvSpPr/>
      </dsp:nvSpPr>
      <dsp:spPr>
        <a:xfrm>
          <a:off x="3823" y="0"/>
          <a:ext cx="2225559" cy="808784"/>
        </a:xfrm>
        <a:prstGeom prst="chevron">
          <a:avLst/>
        </a:prstGeom>
        <a:solidFill>
          <a:srgbClr val="05179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In Progress</a:t>
          </a:r>
        </a:p>
      </dsp:txBody>
      <dsp:txXfrm>
        <a:off x="408215" y="0"/>
        <a:ext cx="1416775" cy="808784"/>
      </dsp:txXfrm>
    </dsp:sp>
    <dsp:sp modelId="{BD06F7D5-8305-4733-B6AC-7995E0EDFD7C}">
      <dsp:nvSpPr>
        <dsp:cNvPr id="0" name=""/>
        <dsp:cNvSpPr/>
      </dsp:nvSpPr>
      <dsp:spPr>
        <a:xfrm>
          <a:off x="2006826" y="0"/>
          <a:ext cx="2225559" cy="808784"/>
        </a:xfrm>
        <a:prstGeom prst="chevron">
          <a:avLst/>
        </a:prstGeom>
        <a:solidFill>
          <a:srgbClr val="7ECA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Received / Incomplete</a:t>
          </a:r>
        </a:p>
      </dsp:txBody>
      <dsp:txXfrm>
        <a:off x="2411218" y="0"/>
        <a:ext cx="1416775" cy="808784"/>
      </dsp:txXfrm>
    </dsp:sp>
    <dsp:sp modelId="{632C9A85-733B-4B38-BBF3-B018B32371D7}">
      <dsp:nvSpPr>
        <dsp:cNvPr id="0" name=""/>
        <dsp:cNvSpPr/>
      </dsp:nvSpPr>
      <dsp:spPr>
        <a:xfrm>
          <a:off x="4015438" y="0"/>
          <a:ext cx="2225559" cy="808784"/>
        </a:xfrm>
        <a:prstGeom prst="chevron">
          <a:avLst/>
        </a:prstGeom>
        <a:solidFill>
          <a:srgbClr val="EB172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Complete</a:t>
          </a:r>
        </a:p>
      </dsp:txBody>
      <dsp:txXfrm>
        <a:off x="4419830" y="0"/>
        <a:ext cx="1416775" cy="808784"/>
      </dsp:txXfrm>
    </dsp:sp>
    <dsp:sp modelId="{D9362459-C423-49F2-BD4D-923473F5C274}">
      <dsp:nvSpPr>
        <dsp:cNvPr id="0" name=""/>
        <dsp:cNvSpPr/>
      </dsp:nvSpPr>
      <dsp:spPr>
        <a:xfrm>
          <a:off x="6012833" y="0"/>
          <a:ext cx="2225559" cy="808784"/>
        </a:xfrm>
        <a:prstGeom prst="chevron">
          <a:avLst/>
        </a:prstGeom>
        <a:solidFill>
          <a:srgbClr val="13E2D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Verified</a:t>
          </a:r>
        </a:p>
      </dsp:txBody>
      <dsp:txXfrm>
        <a:off x="6417225" y="0"/>
        <a:ext cx="1416775" cy="8087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034" cy="355124"/>
          </a:xfrm>
          <a:prstGeom prst="rect">
            <a:avLst/>
          </a:prstGeom>
        </p:spPr>
        <p:txBody>
          <a:bodyPr vert="horz" lIns="59363" tIns="29681" rIns="59363" bIns="29681" rtlCol="0"/>
          <a:lstStyle>
            <a:lvl1pPr algn="l">
              <a:defRPr sz="800"/>
            </a:lvl1pPr>
          </a:lstStyle>
          <a:p>
            <a:endParaRPr lang="en-US"/>
          </a:p>
        </p:txBody>
      </p:sp>
      <p:sp>
        <p:nvSpPr>
          <p:cNvPr id="3" name="Date Placeholder 2"/>
          <p:cNvSpPr>
            <a:spLocks noGrp="1"/>
          </p:cNvSpPr>
          <p:nvPr>
            <p:ph type="dt" sz="quarter" idx="1"/>
          </p:nvPr>
        </p:nvSpPr>
        <p:spPr>
          <a:xfrm>
            <a:off x="5317691" y="0"/>
            <a:ext cx="4068950" cy="355124"/>
          </a:xfrm>
          <a:prstGeom prst="rect">
            <a:avLst/>
          </a:prstGeom>
        </p:spPr>
        <p:txBody>
          <a:bodyPr vert="horz" lIns="59363" tIns="29681" rIns="59363" bIns="29681" rtlCol="0"/>
          <a:lstStyle>
            <a:lvl1pPr algn="r">
              <a:defRPr sz="800"/>
            </a:lvl1pPr>
          </a:lstStyle>
          <a:p>
            <a:fld id="{7EF4D448-2298-F541-8215-6759CE61C3B9}" type="datetimeFigureOut">
              <a:rPr lang="en-US" smtClean="0"/>
              <a:t>2/11/2022</a:t>
            </a:fld>
            <a:endParaRPr lang="en-US"/>
          </a:p>
        </p:txBody>
      </p:sp>
      <p:sp>
        <p:nvSpPr>
          <p:cNvPr id="4" name="Footer Placeholder 3"/>
          <p:cNvSpPr>
            <a:spLocks noGrp="1"/>
          </p:cNvSpPr>
          <p:nvPr>
            <p:ph type="ftr" sz="quarter" idx="2"/>
          </p:nvPr>
        </p:nvSpPr>
        <p:spPr>
          <a:xfrm>
            <a:off x="0" y="6746118"/>
            <a:ext cx="4068034" cy="355124"/>
          </a:xfrm>
          <a:prstGeom prst="rect">
            <a:avLst/>
          </a:prstGeom>
        </p:spPr>
        <p:txBody>
          <a:bodyPr vert="horz" lIns="59363" tIns="29681" rIns="59363" bIns="29681" rtlCol="0" anchor="b"/>
          <a:lstStyle>
            <a:lvl1pPr algn="l">
              <a:defRPr sz="800"/>
            </a:lvl1pPr>
          </a:lstStyle>
          <a:p>
            <a:endParaRPr lang="en-US"/>
          </a:p>
        </p:txBody>
      </p:sp>
      <p:sp>
        <p:nvSpPr>
          <p:cNvPr id="5" name="Slide Number Placeholder 4"/>
          <p:cNvSpPr>
            <a:spLocks noGrp="1"/>
          </p:cNvSpPr>
          <p:nvPr>
            <p:ph type="sldNum" sz="quarter" idx="3"/>
          </p:nvPr>
        </p:nvSpPr>
        <p:spPr>
          <a:xfrm>
            <a:off x="5317691" y="6746118"/>
            <a:ext cx="4068950" cy="355124"/>
          </a:xfrm>
          <a:prstGeom prst="rect">
            <a:avLst/>
          </a:prstGeom>
        </p:spPr>
        <p:txBody>
          <a:bodyPr vert="horz" lIns="59363" tIns="29681" rIns="59363" bIns="29681" rtlCol="0" anchor="b"/>
          <a:lstStyle>
            <a:lvl1pPr algn="r">
              <a:defRPr sz="800"/>
            </a:lvl1pPr>
          </a:lstStyle>
          <a:p>
            <a:fld id="{E4382A84-2850-0444-AACE-C4001039B6A4}" type="slidenum">
              <a:rPr lang="en-US" smtClean="0"/>
              <a:t>‹#›</a:t>
            </a:fld>
            <a:endParaRPr lang="en-US"/>
          </a:p>
        </p:txBody>
      </p:sp>
    </p:spTree>
    <p:extLst>
      <p:ext uri="{BB962C8B-B14F-4D97-AF65-F5344CB8AC3E}">
        <p14:creationId xmlns:p14="http://schemas.microsoft.com/office/powerpoint/2010/main" val="2974032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034" cy="355124"/>
          </a:xfrm>
          <a:prstGeom prst="rect">
            <a:avLst/>
          </a:prstGeom>
        </p:spPr>
        <p:txBody>
          <a:bodyPr vert="horz" lIns="59363" tIns="29681" rIns="59363" bIns="29681" rtlCol="0"/>
          <a:lstStyle>
            <a:lvl1pPr algn="l">
              <a:defRPr sz="800"/>
            </a:lvl1pPr>
          </a:lstStyle>
          <a:p>
            <a:endParaRPr lang="en-US"/>
          </a:p>
        </p:txBody>
      </p:sp>
      <p:sp>
        <p:nvSpPr>
          <p:cNvPr id="3" name="Date Placeholder 2"/>
          <p:cNvSpPr>
            <a:spLocks noGrp="1"/>
          </p:cNvSpPr>
          <p:nvPr>
            <p:ph type="dt" idx="1"/>
          </p:nvPr>
        </p:nvSpPr>
        <p:spPr>
          <a:xfrm>
            <a:off x="5317691" y="0"/>
            <a:ext cx="4068950" cy="355124"/>
          </a:xfrm>
          <a:prstGeom prst="rect">
            <a:avLst/>
          </a:prstGeom>
        </p:spPr>
        <p:txBody>
          <a:bodyPr vert="horz" lIns="59363" tIns="29681" rIns="59363" bIns="29681" rtlCol="0"/>
          <a:lstStyle>
            <a:lvl1pPr algn="r">
              <a:defRPr sz="800"/>
            </a:lvl1pPr>
          </a:lstStyle>
          <a:p>
            <a:fld id="{F49B14FA-23A0-EA4F-8315-1C4273A90A8E}" type="datetimeFigureOut">
              <a:rPr lang="en-US" smtClean="0"/>
              <a:t>2/11/2022</a:t>
            </a:fld>
            <a:endParaRPr lang="en-US"/>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59363" tIns="29681" rIns="59363" bIns="29681"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59363" tIns="29681" rIns="59363" bIns="296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8"/>
            <a:ext cx="4068034" cy="355124"/>
          </a:xfrm>
          <a:prstGeom prst="rect">
            <a:avLst/>
          </a:prstGeom>
        </p:spPr>
        <p:txBody>
          <a:bodyPr vert="horz" lIns="59363" tIns="29681" rIns="59363" bIns="29681" rtlCol="0" anchor="b"/>
          <a:lstStyle>
            <a:lvl1pPr algn="l">
              <a:defRPr sz="800"/>
            </a:lvl1pPr>
          </a:lstStyle>
          <a:p>
            <a:endParaRPr lang="en-US"/>
          </a:p>
        </p:txBody>
      </p:sp>
      <p:sp>
        <p:nvSpPr>
          <p:cNvPr id="7" name="Slide Number Placeholder 6"/>
          <p:cNvSpPr>
            <a:spLocks noGrp="1"/>
          </p:cNvSpPr>
          <p:nvPr>
            <p:ph type="sldNum" sz="quarter" idx="5"/>
          </p:nvPr>
        </p:nvSpPr>
        <p:spPr>
          <a:xfrm>
            <a:off x="5317691" y="6746118"/>
            <a:ext cx="4068950" cy="355124"/>
          </a:xfrm>
          <a:prstGeom prst="rect">
            <a:avLst/>
          </a:prstGeom>
        </p:spPr>
        <p:txBody>
          <a:bodyPr vert="horz" lIns="59363" tIns="29681" rIns="59363" bIns="29681" rtlCol="0" anchor="b"/>
          <a:lstStyle>
            <a:lvl1pPr algn="r">
              <a:defRPr sz="800"/>
            </a:lvl1pPr>
          </a:lstStyle>
          <a:p>
            <a:fld id="{138AE8FB-7CCB-F14C-A80F-54B7748C7424}" type="slidenum">
              <a:rPr lang="en-US" smtClean="0"/>
              <a:t>‹#›</a:t>
            </a:fld>
            <a:endParaRPr lang="en-US"/>
          </a:p>
        </p:txBody>
      </p:sp>
    </p:spTree>
    <p:extLst>
      <p:ext uri="{BB962C8B-B14F-4D97-AF65-F5344CB8AC3E}">
        <p14:creationId xmlns:p14="http://schemas.microsoft.com/office/powerpoint/2010/main" val="896541609"/>
      </p:ext>
    </p:extLst>
  </p:cSld>
  <p:clrMap bg1="lt1" tx1="dk1" bg2="lt2" tx2="dk2" accent1="accent1" accent2="accent2" accent3="accent3" accent4="accent4" accent5="accent5" accent6="accent6" hlink="hlink" folHlink="folHlink"/>
  <p:hf hdr="0" ftr="0" dt="0"/>
  <p:notesStyle>
    <a:lvl1pPr marL="0" algn="l" defTabSz="257175" rtl="0" eaLnBrk="1" latinLnBrk="0" hangingPunct="1">
      <a:defRPr sz="700" kern="1200">
        <a:solidFill>
          <a:schemeClr val="tx1"/>
        </a:solidFill>
        <a:latin typeface="+mn-lt"/>
        <a:ea typeface="+mn-ea"/>
        <a:cs typeface="+mn-cs"/>
      </a:defRPr>
    </a:lvl1pPr>
    <a:lvl2pPr marL="257175" algn="l" defTabSz="257175" rtl="0" eaLnBrk="1" latinLnBrk="0" hangingPunct="1">
      <a:defRPr sz="700" kern="1200">
        <a:solidFill>
          <a:schemeClr val="tx1"/>
        </a:solidFill>
        <a:latin typeface="+mn-lt"/>
        <a:ea typeface="+mn-ea"/>
        <a:cs typeface="+mn-cs"/>
      </a:defRPr>
    </a:lvl2pPr>
    <a:lvl3pPr marL="514350" algn="l" defTabSz="257175" rtl="0" eaLnBrk="1" latinLnBrk="0" hangingPunct="1">
      <a:defRPr sz="700" kern="1200">
        <a:solidFill>
          <a:schemeClr val="tx1"/>
        </a:solidFill>
        <a:latin typeface="+mn-lt"/>
        <a:ea typeface="+mn-ea"/>
        <a:cs typeface="+mn-cs"/>
      </a:defRPr>
    </a:lvl3pPr>
    <a:lvl4pPr marL="771525" algn="l" defTabSz="257175" rtl="0" eaLnBrk="1" latinLnBrk="0" hangingPunct="1">
      <a:defRPr sz="700" kern="1200">
        <a:solidFill>
          <a:schemeClr val="tx1"/>
        </a:solidFill>
        <a:latin typeface="+mn-lt"/>
        <a:ea typeface="+mn-ea"/>
        <a:cs typeface="+mn-cs"/>
      </a:defRPr>
    </a:lvl4pPr>
    <a:lvl5pPr marL="1028700" algn="l" defTabSz="257175" rtl="0" eaLnBrk="1" latinLnBrk="0" hangingPunct="1">
      <a:defRPr sz="700" kern="1200">
        <a:solidFill>
          <a:schemeClr val="tx1"/>
        </a:solidFill>
        <a:latin typeface="+mn-lt"/>
        <a:ea typeface="+mn-ea"/>
        <a:cs typeface="+mn-cs"/>
      </a:defRPr>
    </a:lvl5pPr>
    <a:lvl6pPr marL="1285875" algn="l" defTabSz="257175" rtl="0" eaLnBrk="1" latinLnBrk="0" hangingPunct="1">
      <a:defRPr sz="700" kern="1200">
        <a:solidFill>
          <a:schemeClr val="tx1"/>
        </a:solidFill>
        <a:latin typeface="+mn-lt"/>
        <a:ea typeface="+mn-ea"/>
        <a:cs typeface="+mn-cs"/>
      </a:defRPr>
    </a:lvl6pPr>
    <a:lvl7pPr marL="1543050" algn="l" defTabSz="257175" rtl="0" eaLnBrk="1" latinLnBrk="0" hangingPunct="1">
      <a:defRPr sz="700" kern="1200">
        <a:solidFill>
          <a:schemeClr val="tx1"/>
        </a:solidFill>
        <a:latin typeface="+mn-lt"/>
        <a:ea typeface="+mn-ea"/>
        <a:cs typeface="+mn-cs"/>
      </a:defRPr>
    </a:lvl7pPr>
    <a:lvl8pPr marL="1800225" algn="l" defTabSz="257175" rtl="0" eaLnBrk="1" latinLnBrk="0" hangingPunct="1">
      <a:defRPr sz="700" kern="1200">
        <a:solidFill>
          <a:schemeClr val="tx1"/>
        </a:solidFill>
        <a:latin typeface="+mn-lt"/>
        <a:ea typeface="+mn-ea"/>
        <a:cs typeface="+mn-cs"/>
      </a:defRPr>
    </a:lvl8pPr>
    <a:lvl9pPr marL="2057400" algn="l" defTabSz="257175"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steopathic.org/inside-aoa/about/affiliates/Pages/default.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Good afternoon and welcome from the American Association of Colleges of Osteopathic Medicine, AACOM. We are thrilled to be here.  We appreciate the opportunity to share  with each of you an overview of the osteopathic profession, and the application process. </a:t>
            </a:r>
          </a:p>
        </p:txBody>
      </p:sp>
      <p:sp>
        <p:nvSpPr>
          <p:cNvPr id="4" name="Slide Number Placeholder 3"/>
          <p:cNvSpPr>
            <a:spLocks noGrp="1"/>
          </p:cNvSpPr>
          <p:nvPr>
            <p:ph type="sldNum" sz="quarter" idx="5"/>
          </p:nvPr>
        </p:nvSpPr>
        <p:spPr/>
        <p:txBody>
          <a:bodyPr/>
          <a:lstStyle/>
          <a:p>
            <a:fld id="{138AE8FB-7CCB-F14C-A80F-54B7748C7424}" type="slidenum">
              <a:rPr lang="en-US" smtClean="0"/>
              <a:t>1</a:t>
            </a:fld>
            <a:endParaRPr lang="en-US"/>
          </a:p>
        </p:txBody>
      </p:sp>
    </p:spTree>
    <p:extLst>
      <p:ext uri="{BB962C8B-B14F-4D97-AF65-F5344CB8AC3E}">
        <p14:creationId xmlns:p14="http://schemas.microsoft.com/office/powerpoint/2010/main" val="54584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7" y="3373675"/>
            <a:ext cx="8236253" cy="3549444"/>
          </a:xfrm>
        </p:spPr>
        <p:txBody>
          <a:bodyPr/>
          <a:lstStyle/>
          <a:p>
            <a:r>
              <a:rPr lang="en-US" sz="800" dirty="0"/>
              <a:t>There are 4 core sections of the AACOMAS application. Each are accessible through the main application dashboard (pictured on the left). They are:</a:t>
            </a:r>
          </a:p>
          <a:p>
            <a:pPr marL="333916" indent="-333916" defTabSz="593628">
              <a:lnSpc>
                <a:spcPct val="90000"/>
              </a:lnSpc>
              <a:spcBef>
                <a:spcPts val="649"/>
              </a:spcBef>
              <a:buFont typeface="+mj-lt"/>
              <a:buAutoNum type="arabicPeriod"/>
              <a:defRPr/>
            </a:pPr>
            <a:r>
              <a:rPr lang="en-US" sz="800" dirty="0">
                <a:solidFill>
                  <a:sysClr val="windowText" lastClr="000000"/>
                </a:solidFill>
              </a:rPr>
              <a:t>Personal Information</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Background/Biographic Info</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Contact Info</a:t>
            </a:r>
          </a:p>
          <a:p>
            <a:pPr marL="333916" indent="-333916" defTabSz="593628">
              <a:lnSpc>
                <a:spcPct val="90000"/>
              </a:lnSpc>
              <a:spcBef>
                <a:spcPts val="649"/>
              </a:spcBef>
              <a:buFont typeface="+mj-lt"/>
              <a:buAutoNum type="arabicPeriod"/>
              <a:defRPr/>
            </a:pPr>
            <a:r>
              <a:rPr lang="en-US" sz="800" dirty="0">
                <a:solidFill>
                  <a:sysClr val="windowText" lastClr="000000"/>
                </a:solidFill>
              </a:rPr>
              <a:t>Academic History</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Colleges Attended</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Transcript Entry</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MCAT Scores</a:t>
            </a:r>
          </a:p>
          <a:p>
            <a:pPr marL="333916" indent="-333916" defTabSz="593628">
              <a:lnSpc>
                <a:spcPct val="90000"/>
              </a:lnSpc>
              <a:spcBef>
                <a:spcPts val="649"/>
              </a:spcBef>
              <a:buFont typeface="+mj-lt"/>
              <a:buAutoNum type="arabicPeriod"/>
              <a:defRPr/>
            </a:pPr>
            <a:r>
              <a:rPr lang="en-US" sz="800" dirty="0">
                <a:solidFill>
                  <a:sysClr val="windowText" lastClr="000000"/>
                </a:solidFill>
              </a:rPr>
              <a:t>Supporting Information</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Letters of Recommendation</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Experiences/Achievements</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Personal Statement</a:t>
            </a:r>
          </a:p>
          <a:p>
            <a:pPr marL="333916" indent="-333916" defTabSz="593628">
              <a:lnSpc>
                <a:spcPct val="90000"/>
              </a:lnSpc>
              <a:spcBef>
                <a:spcPts val="649"/>
              </a:spcBef>
              <a:buFont typeface="+mj-lt"/>
              <a:buAutoNum type="arabicPeriod"/>
              <a:defRPr/>
            </a:pPr>
            <a:r>
              <a:rPr lang="en-US" sz="800" dirty="0">
                <a:solidFill>
                  <a:sysClr val="windowText" lastClr="000000"/>
                </a:solidFill>
              </a:rPr>
              <a:t>Program Materials</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General Admission Criteria &amp; Process</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Prerequisites</a:t>
            </a:r>
          </a:p>
          <a:p>
            <a:pPr marL="445221" lvl="1" indent="-148407" defTabSz="593628">
              <a:lnSpc>
                <a:spcPct val="90000"/>
              </a:lnSpc>
              <a:spcBef>
                <a:spcPts val="325"/>
              </a:spcBef>
              <a:buFont typeface="Arial" panose="020B0604020202020204" pitchFamily="34" charset="0"/>
              <a:buChar char="•"/>
              <a:defRPr/>
            </a:pPr>
            <a:r>
              <a:rPr lang="en-US" sz="800" dirty="0">
                <a:solidFill>
                  <a:sysClr val="windowText" lastClr="000000"/>
                </a:solidFill>
              </a:rPr>
              <a:t>Custom Questions</a:t>
            </a:r>
          </a:p>
          <a:p>
            <a:pPr defTabSz="593628">
              <a:lnSpc>
                <a:spcPct val="90000"/>
              </a:lnSpc>
              <a:spcBef>
                <a:spcPts val="325"/>
              </a:spcBef>
              <a:defRPr/>
            </a:pPr>
            <a:r>
              <a:rPr lang="en-US" sz="800" dirty="0">
                <a:solidFill>
                  <a:sysClr val="windowText" lastClr="000000"/>
                </a:solidFill>
              </a:rPr>
              <a:t>The dashboard will also display an applicant’s progress filling out the application. The circles under the section headers on the dashboard will fill with green as each section is completed. The application is designed to be intuitive and easy-to-use, so a student should have little trouble completing it on their own. However, this presentation will cover some tips to complete each section and some common pitfalls to avoid. </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13</a:t>
            </a:fld>
            <a:endParaRPr lang="en-US" sz="500">
              <a:solidFill>
                <a:prstClr val="black"/>
              </a:solidFill>
              <a:latin typeface="Calibri"/>
            </a:endParaRPr>
          </a:p>
        </p:txBody>
      </p:sp>
    </p:spTree>
    <p:extLst>
      <p:ext uri="{BB962C8B-B14F-4D97-AF65-F5344CB8AC3E}">
        <p14:creationId xmlns:p14="http://schemas.microsoft.com/office/powerpoint/2010/main" val="194346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Personal Information section is straightforward. Students enter their background information and contact information in Section 1. </a:t>
            </a:r>
          </a:p>
          <a:p>
            <a:endParaRPr lang="en-US" sz="1000" dirty="0"/>
          </a:p>
          <a:p>
            <a:r>
              <a:rPr lang="en-US" sz="1000" dirty="0"/>
              <a:t>This section also contains some key release statements and certifications. One release AACOM likes to highlight here is the advisor release. Selecting yes here enables pre-health advisors at the institutions a student has attended to see the status of their application. This information assists current advisors in guiding students through the application process. </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14</a:t>
            </a:fld>
            <a:endParaRPr lang="en-US" sz="500">
              <a:solidFill>
                <a:prstClr val="black"/>
              </a:solidFill>
              <a:latin typeface="Calibri"/>
            </a:endParaRPr>
          </a:p>
        </p:txBody>
      </p:sp>
    </p:spTree>
    <p:extLst>
      <p:ext uri="{BB962C8B-B14F-4D97-AF65-F5344CB8AC3E}">
        <p14:creationId xmlns:p14="http://schemas.microsoft.com/office/powerpoint/2010/main" val="26414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AACOM recognizes that we are all in unchartered territory, and that COVID-19 has presented applicants with unforeseen challenges heading into the medical school application process. Knowing this, our team at AACOM has added three optional questions to the application in response to COVID -19. Our hope is that you will use these questions as an opportunity to share with our schools the obstacles you have faced. </a:t>
            </a:r>
          </a:p>
          <a:p>
            <a:endParaRPr lang="en-US" sz="1200" dirty="0"/>
          </a:p>
          <a:p>
            <a:r>
              <a:rPr lang="en-US" sz="1200" dirty="0"/>
              <a:t>We’ve listed the three additional optional questions on screen today. You’ll see the first question addresses whether your institutions moved to offering strictly online curriculum, and the second seeks to determine if you had the opportunity to receive a letter grade for any of their courses during COVID-19. </a:t>
            </a:r>
          </a:p>
          <a:p>
            <a:endParaRPr lang="en-US" sz="1200" dirty="0"/>
          </a:p>
          <a:p>
            <a:r>
              <a:rPr lang="en-US" sz="1200" dirty="0"/>
              <a:t>The last, is an essay question asking that you describe how COVID-19 has impacted your pathway to medical school. We have included help text that prompts you to consider any academic, professional, and/or personal hurdles COVID-19 has presented you. We do believe that it will add value to your AACOMAS application to answer the COVID-19 essay question. This is your opportunity to highlight how they have dealt with and shown perseverance during this pandemic.</a:t>
            </a:r>
          </a:p>
          <a:p>
            <a:endParaRPr lang="en-US" sz="1200" dirty="0"/>
          </a:p>
          <a:p>
            <a:r>
              <a:rPr lang="en-US" sz="1200" dirty="0"/>
              <a:t>It is very important to note that, if you opted to take pass/fail, this essay question is a perfect opportunity for you to explain the circumstances and reasoning for choosing pass/fail. Our schools will find this information highly valuable as they assess your application.</a:t>
            </a:r>
          </a:p>
        </p:txBody>
      </p:sp>
      <p:sp>
        <p:nvSpPr>
          <p:cNvPr id="4" name="Slide Number Placeholder 3"/>
          <p:cNvSpPr>
            <a:spLocks noGrp="1"/>
          </p:cNvSpPr>
          <p:nvPr>
            <p:ph type="sldNum" sz="quarter" idx="5"/>
          </p:nvPr>
        </p:nvSpPr>
        <p:spPr/>
        <p:txBody>
          <a:bodyPr/>
          <a:lstStyle/>
          <a:p>
            <a:fld id="{138AE8FB-7CCB-F14C-A80F-54B7748C7424}" type="slidenum">
              <a:rPr lang="en-US" smtClean="0"/>
              <a:t>15</a:t>
            </a:fld>
            <a:endParaRPr lang="en-US"/>
          </a:p>
        </p:txBody>
      </p:sp>
    </p:spTree>
    <p:extLst>
      <p:ext uri="{BB962C8B-B14F-4D97-AF65-F5344CB8AC3E}">
        <p14:creationId xmlns:p14="http://schemas.microsoft.com/office/powerpoint/2010/main" val="248529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Hopefully by now everyone has visited our Choose DO Coronavirus page but if not, we encourage you to check out ChooseDO.org/coronavirus for up-t- date information from AACOM and our schools in response to COVID-19. </a:t>
            </a:r>
          </a:p>
          <a:p>
            <a:endParaRPr lang="en-US" sz="1000" dirty="0"/>
          </a:p>
          <a:p>
            <a:r>
              <a:rPr lang="en-US" sz="1000" dirty="0"/>
              <a:t>In addition to relevant blog posts and AACOMAS FAQs, including an open letter to applicants from AACOM’s President and CEO on behalf of AACOM and the Board of Deans from earlier this year.</a:t>
            </a:r>
          </a:p>
          <a:p>
            <a:endParaRPr lang="en-US" sz="500" dirty="0"/>
          </a:p>
          <a:p>
            <a:endParaRPr lang="en-US" dirty="0"/>
          </a:p>
        </p:txBody>
      </p:sp>
      <p:sp>
        <p:nvSpPr>
          <p:cNvPr id="4" name="Slide Number Placeholder 3"/>
          <p:cNvSpPr>
            <a:spLocks noGrp="1"/>
          </p:cNvSpPr>
          <p:nvPr>
            <p:ph type="sldNum" sz="quarter" idx="5"/>
          </p:nvPr>
        </p:nvSpPr>
        <p:spPr/>
        <p:txBody>
          <a:bodyPr/>
          <a:lstStyle/>
          <a:p>
            <a:fld id="{138AE8FB-7CCB-F14C-A80F-54B7748C7424}" type="slidenum">
              <a:rPr lang="en-US" smtClean="0"/>
              <a:t>16</a:t>
            </a:fld>
            <a:endParaRPr lang="en-US"/>
          </a:p>
        </p:txBody>
      </p:sp>
    </p:spTree>
    <p:extLst>
      <p:ext uri="{BB962C8B-B14F-4D97-AF65-F5344CB8AC3E}">
        <p14:creationId xmlns:p14="http://schemas.microsoft.com/office/powerpoint/2010/main" val="253962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AE8FB-7CCB-F14C-A80F-54B7748C7424}" type="slidenum">
              <a:rPr lang="en-US" smtClean="0"/>
              <a:t>17</a:t>
            </a:fld>
            <a:endParaRPr lang="en-US"/>
          </a:p>
        </p:txBody>
      </p:sp>
    </p:spTree>
    <p:extLst>
      <p:ext uri="{BB962C8B-B14F-4D97-AF65-F5344CB8AC3E}">
        <p14:creationId xmlns:p14="http://schemas.microsoft.com/office/powerpoint/2010/main" val="67859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second section is the Academic History section. Applicants typically spend the longest amount of time completing this section. Here, students enter all colleges they have attended, enter in all coursework completed at those institutions, and enter their MCAT score information. </a:t>
            </a:r>
          </a:p>
          <a:p>
            <a:endParaRPr lang="en-US" sz="1000" dirty="0"/>
          </a:p>
          <a:p>
            <a:r>
              <a:rPr lang="en-US" sz="1000" dirty="0"/>
              <a:t>Students will need to enter all institutions attended, regardless of their relevance to the programs they are applying to. Failure to report an institution may cause an application to be undelivered, which can significantly delay the processing of an application. These institutions may include, but is not limited to:</a:t>
            </a:r>
          </a:p>
          <a:p>
            <a:pPr marL="111305" indent="-111305">
              <a:buFont typeface="Arial" panose="020B0604020202020204" pitchFamily="34" charset="0"/>
              <a:buChar char="•"/>
            </a:pPr>
            <a:r>
              <a:rPr lang="en-US" sz="1000" dirty="0"/>
              <a:t>courses taken in high school for college credit</a:t>
            </a:r>
          </a:p>
          <a:p>
            <a:pPr marL="111305" indent="-111305">
              <a:buFont typeface="Arial" panose="020B0604020202020204" pitchFamily="34" charset="0"/>
              <a:buChar char="•"/>
            </a:pPr>
            <a:r>
              <a:rPr lang="en-US" sz="1000" dirty="0"/>
              <a:t>summer courses</a:t>
            </a:r>
          </a:p>
          <a:p>
            <a:pPr marL="111305" indent="-111305">
              <a:buFont typeface="Arial" panose="020B0604020202020204" pitchFamily="34" charset="0"/>
              <a:buChar char="•"/>
            </a:pPr>
            <a:r>
              <a:rPr lang="en-US" sz="1000" dirty="0"/>
              <a:t>community college courses</a:t>
            </a:r>
          </a:p>
          <a:p>
            <a:pPr marL="111305" indent="-111305">
              <a:buFont typeface="Arial" panose="020B0604020202020204" pitchFamily="34" charset="0"/>
              <a:buChar char="•"/>
            </a:pPr>
            <a:r>
              <a:rPr lang="en-US" sz="1000" dirty="0"/>
              <a:t>US military academies (please note that this does not include courses on SMART or JST transcripts)</a:t>
            </a:r>
          </a:p>
          <a:p>
            <a:pPr marL="111305" indent="-111305">
              <a:buFont typeface="Arial" panose="020B0604020202020204" pitchFamily="34" charset="0"/>
              <a:buChar char="•"/>
            </a:pPr>
            <a:r>
              <a:rPr lang="en-US" sz="1000" dirty="0"/>
              <a:t>post-baccalaureate, graduate, and doctoral work</a:t>
            </a:r>
          </a:p>
          <a:p>
            <a:pPr marL="111305" indent="-111305">
              <a:buFont typeface="Arial" panose="020B0604020202020204" pitchFamily="34" charset="0"/>
              <a:buChar char="•"/>
            </a:pPr>
            <a:r>
              <a:rPr lang="en-US" sz="1000" dirty="0"/>
              <a:t>study abroad, Canadian, and foreign work, etc. </a:t>
            </a:r>
          </a:p>
          <a:p>
            <a:pPr marL="111305" indent="-111305">
              <a:buFont typeface="Arial" panose="020B0604020202020204" pitchFamily="34" charset="0"/>
              <a:buChar char="•"/>
            </a:pPr>
            <a:endParaRPr lang="en-US" sz="1000" dirty="0"/>
          </a:p>
          <a:p>
            <a:r>
              <a:rPr lang="en-US" sz="1000" dirty="0"/>
              <a:t>Applicants will need to send the official transcripts of each institution to AACOMAS. A downloadable transcript request form that students can submit to their registrar’s office will be available for each college entered into AACOMAS. </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18</a:t>
            </a:fld>
            <a:endParaRPr lang="en-US" sz="500">
              <a:solidFill>
                <a:prstClr val="black"/>
              </a:solidFill>
              <a:latin typeface="Calibri"/>
            </a:endParaRPr>
          </a:p>
        </p:txBody>
      </p:sp>
    </p:spTree>
    <p:extLst>
      <p:ext uri="{BB962C8B-B14F-4D97-AF65-F5344CB8AC3E}">
        <p14:creationId xmlns:p14="http://schemas.microsoft.com/office/powerpoint/2010/main" val="294243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solidFill>
                <a:sysClr val="windowText" lastClr="000000"/>
              </a:solidFill>
            </a:endParaRP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19</a:t>
            </a:fld>
            <a:endParaRPr lang="en-US" sz="500">
              <a:solidFill>
                <a:prstClr val="black"/>
              </a:solidFill>
              <a:latin typeface="Calibri"/>
            </a:endParaRPr>
          </a:p>
        </p:txBody>
      </p:sp>
    </p:spTree>
    <p:extLst>
      <p:ext uri="{BB962C8B-B14F-4D97-AF65-F5344CB8AC3E}">
        <p14:creationId xmlns:p14="http://schemas.microsoft.com/office/powerpoint/2010/main" val="8764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Letters of Recommendation</a:t>
            </a:r>
          </a:p>
          <a:p>
            <a:pPr marL="111305" indent="-111305">
              <a:buFont typeface="Arial" panose="020B0604020202020204" pitchFamily="34" charset="0"/>
              <a:buChar char="•"/>
            </a:pPr>
            <a:r>
              <a:rPr lang="en-US" sz="800" dirty="0"/>
              <a:t>Can request individual letters, committee letters, and letter packets through AACOMAS</a:t>
            </a:r>
          </a:p>
          <a:p>
            <a:pPr marL="111305" indent="-111305">
              <a:buFont typeface="Arial" panose="020B0604020202020204" pitchFamily="34" charset="0"/>
              <a:buChar char="•"/>
            </a:pPr>
            <a:r>
              <a:rPr lang="en-US" sz="800" dirty="0"/>
              <a:t>Determine letter requirements of programs in advance</a:t>
            </a:r>
          </a:p>
          <a:p>
            <a:pPr marL="408120" lvl="1" indent="-111305">
              <a:buFont typeface="Arial" panose="020B0604020202020204" pitchFamily="34" charset="0"/>
              <a:buChar char="•"/>
            </a:pPr>
            <a:r>
              <a:rPr lang="en-US" sz="800" dirty="0"/>
              <a:t>Letter requirements are listed in the Choose DO Explorer, on college websites, and may be on each college’s program page within AACOMAS</a:t>
            </a:r>
          </a:p>
          <a:p>
            <a:pPr marL="408120" lvl="1" indent="-111305">
              <a:buFont typeface="Arial" panose="020B0604020202020204" pitchFamily="34" charset="0"/>
              <a:buChar char="•"/>
            </a:pPr>
            <a:r>
              <a:rPr lang="en-US" sz="800" dirty="0"/>
              <a:t>Many colleges will indicate they prefer a letter of recommendation from a DO; however most colleges require letters from either a DO or MD</a:t>
            </a:r>
          </a:p>
          <a:p>
            <a:pPr marL="111305" indent="-111305">
              <a:buFont typeface="Arial" panose="020B0604020202020204" pitchFamily="34" charset="0"/>
              <a:buChar char="•"/>
            </a:pPr>
            <a:r>
              <a:rPr lang="en-US" sz="800" dirty="0"/>
              <a:t>AACOM recommends giving letter writers 4-6 weeks advance notice before they need to submit the letter</a:t>
            </a:r>
          </a:p>
          <a:p>
            <a:r>
              <a:rPr lang="en-US" sz="800" b="1" dirty="0">
                <a:cs typeface="Helvetica"/>
              </a:rPr>
              <a:t>Experiences</a:t>
            </a:r>
          </a:p>
          <a:p>
            <a:pPr marL="111305" indent="-111305">
              <a:buFont typeface="Arial" panose="020B0604020202020204" pitchFamily="34" charset="0"/>
              <a:buChar char="•"/>
            </a:pPr>
            <a:r>
              <a:rPr lang="en-US" sz="800" dirty="0"/>
              <a:t>GOAL: Assess interest in health care, communication, helping others, patient population; Demonstrate engagement and time management​</a:t>
            </a:r>
          </a:p>
          <a:p>
            <a:pPr marL="111305" indent="-111305">
              <a:buFont typeface="Arial" panose="020B0604020202020204" pitchFamily="34" charset="0"/>
              <a:buChar char="•"/>
            </a:pPr>
            <a:r>
              <a:rPr lang="en-US" sz="800" dirty="0"/>
              <a:t>Volunteer Opportunities​</a:t>
            </a:r>
          </a:p>
          <a:p>
            <a:pPr marL="408120" lvl="1" indent="-111305">
              <a:buFont typeface="Arial" panose="020B0604020202020204" pitchFamily="34" charset="0"/>
              <a:buChar char="•"/>
            </a:pPr>
            <a:r>
              <a:rPr lang="en-US" sz="800" dirty="0"/>
              <a:t>Campus Volunteer Resources​, Search engines, Hospitals/Nursing Homes/Red Cross/Hospice​, Alternative Service Breaks / etc. ​</a:t>
            </a:r>
          </a:p>
          <a:p>
            <a:pPr marL="111305" indent="-111305">
              <a:buFont typeface="Arial" panose="020B0604020202020204" pitchFamily="34" charset="0"/>
              <a:buChar char="•"/>
            </a:pPr>
            <a:r>
              <a:rPr lang="en-US" sz="800" dirty="0"/>
              <a:t>Students should…​</a:t>
            </a:r>
          </a:p>
          <a:p>
            <a:pPr marL="408120" lvl="1" indent="-111305">
              <a:buFont typeface="Arial" panose="020B0604020202020204" pitchFamily="34" charset="0"/>
              <a:buChar char="•"/>
            </a:pPr>
            <a:r>
              <a:rPr lang="en-US" sz="800" dirty="0"/>
              <a:t>Journal afterwards​</a:t>
            </a:r>
          </a:p>
          <a:p>
            <a:pPr marL="408120" lvl="1" indent="-111305">
              <a:buFont typeface="Arial" panose="020B0604020202020204" pitchFamily="34" charset="0"/>
              <a:buChar char="•"/>
            </a:pPr>
            <a:r>
              <a:rPr lang="en-US" sz="800" dirty="0"/>
              <a:t>Network!!​</a:t>
            </a:r>
          </a:p>
          <a:p>
            <a:pPr marL="408120" lvl="1" indent="-111305">
              <a:buFont typeface="Arial" panose="020B0604020202020204" pitchFamily="34" charset="0"/>
              <a:buChar char="•"/>
            </a:pPr>
            <a:r>
              <a:rPr lang="en-US" sz="800" dirty="0"/>
              <a:t>Build a history of volunteer experience​/Balance leadership</a:t>
            </a:r>
          </a:p>
          <a:p>
            <a:pPr marL="111305" indent="-111305">
              <a:buFont typeface="Arial" panose="020B0604020202020204" pitchFamily="34" charset="0"/>
              <a:buChar char="•"/>
            </a:pPr>
            <a:r>
              <a:rPr lang="en-US" sz="800" dirty="0"/>
              <a:t>Active engagement experiences are key!​</a:t>
            </a:r>
          </a:p>
          <a:p>
            <a:pPr marL="111305" indent="-111305">
              <a:buFont typeface="Arial" panose="020B0604020202020204" pitchFamily="34" charset="0"/>
              <a:buChar char="•"/>
            </a:pPr>
            <a:r>
              <a:rPr lang="en-US" sz="800" dirty="0"/>
              <a:t>Avoid listing high school activities, unless healthcare related.​</a:t>
            </a:r>
          </a:p>
          <a:p>
            <a:pPr marL="111305" indent="-111305">
              <a:buFont typeface="Arial" panose="020B0604020202020204" pitchFamily="34" charset="0"/>
              <a:buChar char="•"/>
            </a:pPr>
            <a:r>
              <a:rPr lang="en-US" sz="800" dirty="0"/>
              <a:t>Balanced work/academics/involvement shows your ability to manage your time even with so much to do</a:t>
            </a:r>
          </a:p>
          <a:p>
            <a:r>
              <a:rPr lang="en-US" sz="800" b="1" dirty="0"/>
              <a:t>Personal Statements</a:t>
            </a:r>
          </a:p>
          <a:p>
            <a:pPr marL="196639" indent="-196639">
              <a:buFont typeface="Arial" panose="020B0604020202020204" pitchFamily="34" charset="0"/>
              <a:buChar char="•"/>
            </a:pPr>
            <a:r>
              <a:rPr lang="en-US" dirty="0"/>
              <a:t>5,300 characters</a:t>
            </a:r>
            <a:endParaRPr lang="en-US" sz="800" dirty="0">
              <a:cs typeface="Calibri"/>
            </a:endParaRPr>
          </a:p>
          <a:p>
            <a:pPr marL="196823" indent="-196823">
              <a:buFont typeface="Arial" panose="020B0604020202020204" pitchFamily="34" charset="0"/>
              <a:buChar char="•"/>
            </a:pPr>
            <a:r>
              <a:rPr lang="en-US" sz="800" dirty="0"/>
              <a:t>Check spelling, syntax, and grammar before submitting. </a:t>
            </a:r>
          </a:p>
          <a:p>
            <a:pPr marL="196823" indent="-196823">
              <a:buFont typeface="Arial" panose="020B0604020202020204" pitchFamily="34" charset="0"/>
              <a:buChar char="•"/>
            </a:pPr>
            <a:r>
              <a:rPr lang="en-US" sz="800" dirty="0"/>
              <a:t>Resources</a:t>
            </a:r>
          </a:p>
          <a:p>
            <a:pPr marL="721686" lvl="1" indent="-196823">
              <a:buFont typeface="Arial" panose="020B0604020202020204" pitchFamily="34" charset="0"/>
              <a:buChar char="•"/>
            </a:pPr>
            <a:r>
              <a:rPr lang="en-US" sz="800" dirty="0"/>
              <a:t>Career Center​</a:t>
            </a:r>
          </a:p>
          <a:p>
            <a:pPr marL="721686" lvl="1" indent="-196823">
              <a:buFont typeface="Arial" panose="020B0604020202020204" pitchFamily="34" charset="0"/>
              <a:buChar char="•"/>
            </a:pPr>
            <a:r>
              <a:rPr lang="en-US" sz="800" dirty="0"/>
              <a:t>Writing Center​</a:t>
            </a:r>
          </a:p>
          <a:p>
            <a:pPr marL="721686" lvl="1" indent="-196823">
              <a:buFont typeface="Arial" panose="020B0604020202020204" pitchFamily="34" charset="0"/>
              <a:buChar char="•"/>
            </a:pPr>
            <a:r>
              <a:rPr lang="en-US" sz="800" dirty="0"/>
              <a:t>English professor​</a:t>
            </a:r>
          </a:p>
          <a:p>
            <a:pPr marL="721686" lvl="1" indent="-196823">
              <a:buFont typeface="Arial" panose="020B0604020202020204" pitchFamily="34" charset="0"/>
              <a:buChar char="•"/>
            </a:pPr>
            <a:r>
              <a:rPr lang="en-US" sz="800" dirty="0"/>
              <a:t>Pre-health advisor</a:t>
            </a:r>
          </a:p>
        </p:txBody>
      </p:sp>
      <p:sp>
        <p:nvSpPr>
          <p:cNvPr id="4" name="Slide Number Placeholder 3"/>
          <p:cNvSpPr>
            <a:spLocks noGrp="1"/>
          </p:cNvSpPr>
          <p:nvPr>
            <p:ph type="sldNum" sz="quarter" idx="5"/>
          </p:nvPr>
        </p:nvSpPr>
        <p:spPr/>
        <p:txBody>
          <a:bodyPr/>
          <a:lstStyle/>
          <a:p>
            <a:fld id="{8D924B04-E37B-47D5-8C89-6BBA6CB88D0C}" type="slidenum">
              <a:rPr lang="en-US" smtClean="0"/>
              <a:t>20</a:t>
            </a:fld>
            <a:endParaRPr lang="en-US"/>
          </a:p>
        </p:txBody>
      </p:sp>
    </p:spTree>
    <p:extLst>
      <p:ext uri="{BB962C8B-B14F-4D97-AF65-F5344CB8AC3E}">
        <p14:creationId xmlns:p14="http://schemas.microsoft.com/office/powerpoint/2010/main" val="352567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83"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The Program Materials Section contains pages of college-specific information for each medical school in AACOMAS. This may include:</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General Admission Criteria &amp; Process</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Prerequisites</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Custom Questions</a:t>
            </a:r>
          </a:p>
          <a:p>
            <a:pPr marL="2977">
              <a:lnSpc>
                <a:spcPts val="938"/>
              </a:lnSpc>
              <a:spcAft>
                <a:spcPts val="500"/>
              </a:spcAft>
              <a:buClr>
                <a:srgbClr val="EA1D25"/>
              </a:buClr>
              <a:buSzPct val="120833"/>
              <a:tabLst>
                <a:tab pos="63122" algn="l"/>
              </a:tabLst>
            </a:pPr>
            <a:endParaRPr lang="en-US" sz="800" spc="-1" dirty="0">
              <a:solidFill>
                <a:srgbClr val="231F20"/>
              </a:solidFill>
              <a:cs typeface="Futura Std Book"/>
            </a:endParaRPr>
          </a:p>
          <a:p>
            <a:pPr marL="114283"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When students start their application, the first thing they will be asked to do is browse through AACOM’s directory of colleges and select programs of interest</a:t>
            </a:r>
          </a:p>
          <a:p>
            <a:pPr marL="114283"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Applicants can go back and select or deselect colleges at any time</a:t>
            </a:r>
          </a:p>
          <a:p>
            <a:pPr marL="114283"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Each college has a corresponding program page that lists their general admission requirements, prerequisites, and any program-specific questions they may require before applying</a:t>
            </a:r>
          </a:p>
          <a:p>
            <a:pPr marL="114283"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Applicants are encouraged to explore this directory and the Choose DO Explorer at ChooseDO.org before applying</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21</a:t>
            </a:fld>
            <a:endParaRPr lang="en-US" sz="500">
              <a:solidFill>
                <a:prstClr val="black"/>
              </a:solidFill>
              <a:latin typeface="Calibri"/>
            </a:endParaRPr>
          </a:p>
        </p:txBody>
      </p:sp>
    </p:spTree>
    <p:extLst>
      <p:ext uri="{BB962C8B-B14F-4D97-AF65-F5344CB8AC3E}">
        <p14:creationId xmlns:p14="http://schemas.microsoft.com/office/powerpoint/2010/main" val="155580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83"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This is an example of one of the college pages. </a:t>
            </a:r>
            <a:r>
              <a:rPr lang="en-US" altLang="en-US" sz="800" dirty="0"/>
              <a:t>Encourage students to be sure to browse to each program’s page in the AACOMAS application that they’re interested in applying to in advance. </a:t>
            </a:r>
            <a:r>
              <a:rPr lang="en-US" sz="800" spc="-1" dirty="0">
                <a:solidFill>
                  <a:srgbClr val="231F20"/>
                </a:solidFill>
                <a:cs typeface="Futura Std Book"/>
              </a:rPr>
              <a:t>These pages frequently list key program details, like:</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Application deadlines</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Links to the college website</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Prerequisite information</a:t>
            </a:r>
          </a:p>
          <a:p>
            <a:pPr marL="707911" lvl="2"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Before submitting applicants will be asked to match the coursework they entered to a program’s prerequisite requirements</a:t>
            </a:r>
          </a:p>
          <a:p>
            <a:pPr marL="411097" lvl="1" indent="-111305">
              <a:lnSpc>
                <a:spcPts val="938"/>
              </a:lnSpc>
              <a:spcAft>
                <a:spcPts val="500"/>
              </a:spcAft>
              <a:buClr>
                <a:srgbClr val="EA1D25"/>
              </a:buClr>
              <a:buSzPct val="120833"/>
              <a:buFont typeface="Arial" panose="020B0604020202020204" pitchFamily="34" charset="0"/>
              <a:buChar char="•"/>
              <a:tabLst>
                <a:tab pos="63122" algn="l"/>
              </a:tabLst>
            </a:pPr>
            <a:r>
              <a:rPr lang="en-US" sz="800" spc="-1" dirty="0">
                <a:solidFill>
                  <a:srgbClr val="231F20"/>
                </a:solidFill>
                <a:cs typeface="Futura Std Book"/>
              </a:rPr>
              <a:t>Program-specific questions</a:t>
            </a:r>
          </a:p>
          <a:p>
            <a:pPr marL="707911" lvl="2" indent="-111305">
              <a:lnSpc>
                <a:spcPts val="938"/>
              </a:lnSpc>
              <a:spcAft>
                <a:spcPts val="500"/>
              </a:spcAft>
              <a:buClr>
                <a:srgbClr val="EA1D25"/>
              </a:buClr>
              <a:buSzPct val="120833"/>
              <a:buFont typeface="Arial" panose="020B0604020202020204" pitchFamily="34" charset="0"/>
              <a:buChar char="•"/>
              <a:tabLst>
                <a:tab pos="63122" algn="l"/>
              </a:tabLst>
            </a:pPr>
            <a:r>
              <a:rPr lang="en-US" altLang="en-US" sz="800" dirty="0"/>
              <a:t>Questions range from simple yes/no questions to longer essay questions about an applicant’s interest in osteopathic medicine or the program. Applicant’s don’t want to be surprised that a program they’re interested in requires them to prepare an additional statement before they can submit. Applicants can click through each of these college pages at any time once they’ve expressed interest in applying.</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22</a:t>
            </a:fld>
            <a:endParaRPr lang="en-US" sz="500">
              <a:solidFill>
                <a:prstClr val="black"/>
              </a:solidFill>
              <a:latin typeface="Calibri"/>
            </a:endParaRPr>
          </a:p>
        </p:txBody>
      </p:sp>
    </p:spTree>
    <p:extLst>
      <p:ext uri="{BB962C8B-B14F-4D97-AF65-F5344CB8AC3E}">
        <p14:creationId xmlns:p14="http://schemas.microsoft.com/office/powerpoint/2010/main" val="26113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As you may know, within the US there are two equal pathways to becoming a fully licensed physician. Some physicians receive the DO degree from a College of Osteopathic Medicine, and some physicians receive the MD degree from a school of medicine. There are many similarities to the pathways. Both require 4 years of medical school, followed by 3-6 years of internship or residency. </a:t>
            </a:r>
          </a:p>
          <a:p>
            <a:endParaRPr lang="en-US" sz="900" dirty="0"/>
          </a:p>
          <a:p>
            <a:r>
              <a:rPr lang="en-US" sz="900" dirty="0"/>
              <a:t>Osteopathic medicine provides its graduates with all the training to practice modern medicine. But it also offers an added benefit or skill set called osteopathic manipulative medicine (OMM). OMM is a hands-on technique used to treat various symptoms and alleviate pain. DOs are able to use OMM to discern abnormalities in the skeletal system and soft tissue so that they can better understand what may be causing an underlying condition contributing to a patient’s illness. OMM can be used to produce better lymphatic flow and can ease aches and pains. Imagine OMM as a tool in your toolbelt when treating your patient. In addition to prescriptions, ordering labs, doing a physical exam, or recommending surgery, you have an added tool called OMM that your MD counterparts do not have. </a:t>
            </a:r>
          </a:p>
          <a:p>
            <a:endParaRPr lang="en-US" sz="900" dirty="0"/>
          </a:p>
          <a:p>
            <a:r>
              <a:rPr lang="en-US" sz="900" dirty="0"/>
              <a:t>In addition to OMM, DOs believe in a holistic Mind-Body-Spirit approach to patient care. They practice partnering with their patients to address their physical, mental, and spiritual health. </a:t>
            </a:r>
          </a:p>
        </p:txBody>
      </p:sp>
      <p:sp>
        <p:nvSpPr>
          <p:cNvPr id="4" name="Slide Number Placeholder 3"/>
          <p:cNvSpPr>
            <a:spLocks noGrp="1"/>
          </p:cNvSpPr>
          <p:nvPr>
            <p:ph type="sldNum" sz="quarter" idx="5"/>
          </p:nvPr>
        </p:nvSpPr>
        <p:spPr/>
        <p:txBody>
          <a:bodyPr/>
          <a:lstStyle/>
          <a:p>
            <a:fld id="{138AE8FB-7CCB-F14C-A80F-54B7748C7424}" type="slidenum">
              <a:rPr lang="en-US" smtClean="0"/>
              <a:t>2</a:t>
            </a:fld>
            <a:endParaRPr lang="en-US"/>
          </a:p>
        </p:txBody>
      </p:sp>
    </p:spTree>
    <p:extLst>
      <p:ext uri="{BB962C8B-B14F-4D97-AF65-F5344CB8AC3E}">
        <p14:creationId xmlns:p14="http://schemas.microsoft.com/office/powerpoint/2010/main" val="52397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Before students submit their application, they should check to see if they are eligible for an AACOMAS fee waiver. AACOMAS charges $198 for the first program applied to </a:t>
            </a:r>
            <a:r>
              <a:rPr lang="en-US" sz="800"/>
              <a:t>and $50 for </a:t>
            </a:r>
            <a:r>
              <a:rPr lang="en-US" sz="800" dirty="0"/>
              <a:t>each additional program. The fee waiver is worth $198 and covers the cost of the initial application. </a:t>
            </a:r>
          </a:p>
          <a:p>
            <a:endParaRPr lang="en-US" sz="800" dirty="0"/>
          </a:p>
          <a:p>
            <a:pPr defTabSz="381110" eaLnBrk="0" fontAlgn="base" hangingPunct="0">
              <a:spcBef>
                <a:spcPct val="30000"/>
              </a:spcBef>
              <a:spcAft>
                <a:spcPct val="0"/>
              </a:spcAft>
              <a:defRPr/>
            </a:pPr>
            <a:r>
              <a:rPr lang="en-US" sz="800" dirty="0"/>
              <a:t>Eligibility requirements are listed in AACOMAS instructions and are based on household income. To qualify, applicants must upload a scanned copy of the previous year’s Federal Income Tax Return (Form 1040 or Form 1040EZ).</a:t>
            </a:r>
          </a:p>
          <a:p>
            <a:endParaRPr lang="en-US" sz="800" dirty="0"/>
          </a:p>
          <a:p>
            <a:r>
              <a:rPr lang="en-US" sz="800" dirty="0"/>
              <a:t>Applicants can find the fee waiver form to apply in the drop-down at the top of their AACOMAS application. After they’ve determined that they are eligible for the program, students should submit their fee waiver form about two weeks prior to when they think they’ll be ready to submit their AACOMAS application. </a:t>
            </a:r>
          </a:p>
          <a:p>
            <a:endParaRPr lang="en-US" sz="800" dirty="0"/>
          </a:p>
          <a:p>
            <a:r>
              <a:rPr lang="en-US" sz="800" dirty="0"/>
              <a:t>When a decision is made on their fee waiver application, AACOMAS will notify applicants through their application, and will also send them an email. </a:t>
            </a:r>
            <a:r>
              <a:rPr lang="en-US" sz="800" b="1" dirty="0"/>
              <a:t>It is very important that students do not submit their application until they receive your fee waiver decision</a:t>
            </a:r>
            <a:r>
              <a:rPr lang="en-US" b="1" dirty="0"/>
              <a:t> because the fee waiver is not retroactive.</a:t>
            </a:r>
            <a:endParaRPr lang="en-US" sz="800" dirty="0">
              <a:cs typeface="Calibri"/>
            </a:endParaRPr>
          </a:p>
          <a:p>
            <a:endParaRPr lang="en-US" sz="800" dirty="0"/>
          </a:p>
          <a:p>
            <a:r>
              <a:rPr lang="en-US" sz="800" dirty="0"/>
              <a:t>If a student is awarded a fee waiver, they have 14 calendar days from the award date to submit their AACOMAS application. The fee waiver amount will automatically be applied to their account during the payment process. If a student applies to additional programs beyond the scope of their awarded fee waiver, they may be responsible for additional program fees.</a:t>
            </a:r>
          </a:p>
          <a:p>
            <a:endParaRPr lang="en-US" sz="800" dirty="0"/>
          </a:p>
          <a:p>
            <a:r>
              <a:rPr lang="en-US" sz="800" dirty="0"/>
              <a:t>In the prior cycle, AACOMAS granted waivers to all (100% of) eligible applicants. </a:t>
            </a:r>
            <a:endParaRPr lang="en-US" sz="900" b="1" dirty="0"/>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23</a:t>
            </a:fld>
            <a:endParaRPr lang="en-US" sz="500">
              <a:solidFill>
                <a:prstClr val="black"/>
              </a:solidFill>
              <a:latin typeface="Calibri"/>
            </a:endParaRPr>
          </a:p>
        </p:txBody>
      </p:sp>
    </p:spTree>
    <p:extLst>
      <p:ext uri="{BB962C8B-B14F-4D97-AF65-F5344CB8AC3E}">
        <p14:creationId xmlns:p14="http://schemas.microsoft.com/office/powerpoint/2010/main" val="3481163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81110" eaLnBrk="0" fontAlgn="base" hangingPunct="0">
              <a:spcBef>
                <a:spcPct val="30000"/>
              </a:spcBef>
              <a:spcAft>
                <a:spcPct val="0"/>
              </a:spcAft>
              <a:defRPr/>
            </a:pPr>
            <a:r>
              <a:rPr lang="en-US" sz="800" dirty="0"/>
              <a:t>Once a student has completed those four AACOMAS sections, they might be ready to submit. </a:t>
            </a:r>
          </a:p>
          <a:p>
            <a:pPr defTabSz="381110" eaLnBrk="0" fontAlgn="base" hangingPunct="0">
              <a:spcBef>
                <a:spcPct val="30000"/>
              </a:spcBef>
              <a:spcAft>
                <a:spcPct val="0"/>
              </a:spcAft>
              <a:defRPr/>
            </a:pPr>
            <a:endParaRPr lang="en-US" sz="800" dirty="0"/>
          </a:p>
          <a:p>
            <a:pPr defTabSz="381110" eaLnBrk="0" fontAlgn="base" hangingPunct="0">
              <a:spcBef>
                <a:spcPct val="30000"/>
              </a:spcBef>
              <a:spcAft>
                <a:spcPct val="0"/>
              </a:spcAft>
              <a:defRPr/>
            </a:pPr>
            <a:r>
              <a:rPr lang="en-US" sz="800" dirty="0"/>
              <a:t>Applications will be considered </a:t>
            </a:r>
            <a:r>
              <a:rPr lang="en-US" sz="800" b="1" dirty="0"/>
              <a:t>In Progress </a:t>
            </a:r>
            <a:r>
              <a:rPr lang="en-US" sz="800" dirty="0"/>
              <a:t>until they have submitted to at least one college.</a:t>
            </a:r>
          </a:p>
          <a:p>
            <a:pPr defTabSz="381110" eaLnBrk="0" fontAlgn="base" hangingPunct="0">
              <a:spcBef>
                <a:spcPct val="30000"/>
              </a:spcBef>
              <a:spcAft>
                <a:spcPct val="0"/>
              </a:spcAft>
              <a:defRPr/>
            </a:pPr>
            <a:endParaRPr lang="en-US" sz="800" dirty="0"/>
          </a:p>
          <a:p>
            <a:pPr defTabSz="381110" eaLnBrk="0" fontAlgn="base" hangingPunct="0">
              <a:spcBef>
                <a:spcPct val="30000"/>
              </a:spcBef>
              <a:spcAft>
                <a:spcPct val="0"/>
              </a:spcAft>
              <a:defRPr/>
            </a:pPr>
            <a:r>
              <a:rPr lang="en-US" sz="800" dirty="0"/>
              <a:t>Once a student hits submit and pays, their application will be considered Received and awaiting materials. </a:t>
            </a:r>
            <a:r>
              <a:rPr lang="en-US" sz="800" b="1" dirty="0"/>
              <a:t>Applicants can submit their application before their transcripts and evaluations are received by AACOMAS.</a:t>
            </a:r>
            <a:r>
              <a:rPr lang="en-US" sz="800" dirty="0"/>
              <a:t> AACOMAS will not review an application, however, until all transcripts and payments are received. Students can go back and submit to additional institutions at any time before their deadlines. </a:t>
            </a:r>
          </a:p>
          <a:p>
            <a:pPr defTabSz="381110" eaLnBrk="0" fontAlgn="base" hangingPunct="0">
              <a:spcBef>
                <a:spcPct val="30000"/>
              </a:spcBef>
              <a:spcAft>
                <a:spcPct val="0"/>
              </a:spcAft>
              <a:defRPr/>
            </a:pPr>
            <a:endParaRPr lang="en-US" sz="800" dirty="0"/>
          </a:p>
          <a:p>
            <a:pPr>
              <a:defRPr/>
            </a:pPr>
            <a:r>
              <a:rPr lang="en-US" sz="800" dirty="0"/>
              <a:t>Once transcripts are received, an applicant’s application status changes to </a:t>
            </a:r>
            <a:r>
              <a:rPr lang="en-US" sz="800" b="1" dirty="0"/>
              <a:t>Complete</a:t>
            </a:r>
            <a:r>
              <a:rPr lang="en-US" sz="800" dirty="0"/>
              <a:t> and their application is placed in line to be verified by our AACOMAS Customer Service Team. Verification is the process used to ensure all coursework was entered correctly and consistently. Since credit values, grade values, and course subjects vary widely from school to school,  programs need some type of standardization so they can accurately compare applicants. This standardization is achieved by using an applicant’s coursework to create a standard set of GPAs, ensuring each applicant is compared to other applicants fairly and equally. Verification typically takes less than a week, but peak processing times may extend this timeline. </a:t>
            </a:r>
          </a:p>
          <a:p>
            <a:pPr>
              <a:defRPr/>
            </a:pPr>
            <a:endParaRPr lang="en-US" sz="800" dirty="0"/>
          </a:p>
          <a:p>
            <a:pPr>
              <a:defRPr/>
            </a:pPr>
            <a:r>
              <a:rPr lang="en-US" sz="800" dirty="0"/>
              <a:t>Once complete, applicant’s will receive a notification that their application's status was changed to </a:t>
            </a:r>
            <a:r>
              <a:rPr lang="en-US" sz="800" b="1" dirty="0"/>
              <a:t>Verified</a:t>
            </a:r>
            <a:r>
              <a:rPr lang="en-US" sz="800" dirty="0"/>
              <a:t>. </a:t>
            </a:r>
            <a:endParaRPr lang="en-US" sz="800" dirty="0">
              <a:cs typeface="Helvetica"/>
            </a:endParaRPr>
          </a:p>
          <a:p>
            <a:pPr defTabSz="381110" eaLnBrk="0" fontAlgn="base" hangingPunct="0">
              <a:spcBef>
                <a:spcPct val="30000"/>
              </a:spcBef>
              <a:spcAft>
                <a:spcPct val="0"/>
              </a:spcAft>
              <a:defRPr/>
            </a:pPr>
            <a:endParaRPr lang="en-US" sz="800" dirty="0"/>
          </a:p>
          <a:p>
            <a:pPr defTabSz="381110" eaLnBrk="0" fontAlgn="base" hangingPunct="0">
              <a:spcBef>
                <a:spcPct val="30000"/>
              </a:spcBef>
              <a:spcAft>
                <a:spcPct val="0"/>
              </a:spcAft>
              <a:defRPr/>
            </a:pPr>
            <a:r>
              <a:rPr lang="en-US" sz="800" dirty="0"/>
              <a:t>Student’s can track the status of their application, official transcripts, and letters of recommendation submitted through AACOMAS on the Check Status tab inside their AACOMAS application. </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24</a:t>
            </a:fld>
            <a:endParaRPr lang="en-US" sz="500">
              <a:solidFill>
                <a:prstClr val="black"/>
              </a:solidFill>
              <a:latin typeface="Calibri"/>
            </a:endParaRPr>
          </a:p>
        </p:txBody>
      </p:sp>
    </p:spTree>
    <p:extLst>
      <p:ext uri="{BB962C8B-B14F-4D97-AF65-F5344CB8AC3E}">
        <p14:creationId xmlns:p14="http://schemas.microsoft.com/office/powerpoint/2010/main" val="53834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00" dirty="0"/>
              <a:t>In 2019, AACOM launched the Choose DO Explorer, our online search tool created for prospective students and health professions advisors.</a:t>
            </a:r>
          </a:p>
          <a:p>
            <a:endParaRPr lang="en-US" sz="500" dirty="0"/>
          </a:p>
          <a:p>
            <a:r>
              <a:rPr lang="en-US" sz="500" dirty="0"/>
              <a:t>The Explorer is intended to serve those who wish to join the growing community of osteopathic physicians by providing information on school locations, dual degree options, institutional campus setting, mean overall GPA and MCAT scores for enrolled students, and application deadlines. </a:t>
            </a:r>
          </a:p>
          <a:p>
            <a:endParaRPr lang="en-US" sz="500" dirty="0"/>
          </a:p>
          <a:p>
            <a:r>
              <a:rPr lang="en-US" sz="500" dirty="0"/>
              <a:t>Now, you will find specific COVID-19  filterable criteria in the explorer. You can see it highlighted on the screen in yellow here. Things such as whether institutions are offering virtual interviews, changes to letters of recommendation requirements, and more. </a:t>
            </a:r>
            <a:endParaRPr lang="en-US" dirty="0"/>
          </a:p>
        </p:txBody>
      </p:sp>
      <p:sp>
        <p:nvSpPr>
          <p:cNvPr id="4" name="Slide Number Placeholder 3"/>
          <p:cNvSpPr>
            <a:spLocks noGrp="1"/>
          </p:cNvSpPr>
          <p:nvPr>
            <p:ph type="sldNum" sz="quarter" idx="5"/>
          </p:nvPr>
        </p:nvSpPr>
        <p:spPr/>
        <p:txBody>
          <a:bodyPr/>
          <a:lstStyle/>
          <a:p>
            <a:fld id="{138AE8FB-7CCB-F14C-A80F-54B7748C7424}" type="slidenum">
              <a:rPr lang="en-US" smtClean="0"/>
              <a:t>25</a:t>
            </a:fld>
            <a:endParaRPr lang="en-US"/>
          </a:p>
        </p:txBody>
      </p:sp>
    </p:spTree>
    <p:extLst>
      <p:ext uri="{BB962C8B-B14F-4D97-AF65-F5344CB8AC3E}">
        <p14:creationId xmlns:p14="http://schemas.microsoft.com/office/powerpoint/2010/main" val="256526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did want to share with you the 2020 Entering Class profile. This information compares to an average MCAT score for the 2019 entering class of 504.22, an average Science GPA in 2019 of 3.50, and an </a:t>
            </a:r>
            <a:r>
              <a:rPr lang="en-US" sz="1300" dirty="0" err="1"/>
              <a:t>oaverage</a:t>
            </a:r>
            <a:r>
              <a:rPr lang="en-US" sz="1300" dirty="0"/>
              <a:t> overall GPA in 2019 of 3.57. We often get asked for baseline acceptance and matriculation statistics but please know that there are many prospective student that get into our programs with lower scores, and there are some that reach these thresholds that do not get into our programs. Just as our medical students are taught to focus on treating the whole patient, the acceptance process is also holistic, and the numbers reflected here are averages. </a:t>
            </a:r>
          </a:p>
        </p:txBody>
      </p:sp>
      <p:sp>
        <p:nvSpPr>
          <p:cNvPr id="4" name="Slide Number Placeholder 3"/>
          <p:cNvSpPr>
            <a:spLocks noGrp="1"/>
          </p:cNvSpPr>
          <p:nvPr>
            <p:ph type="sldNum" sz="quarter" idx="5"/>
          </p:nvPr>
        </p:nvSpPr>
        <p:spPr/>
        <p:txBody>
          <a:bodyPr/>
          <a:lstStyle/>
          <a:p>
            <a:fld id="{138AE8FB-7CCB-F14C-A80F-54B7748C7424}" type="slidenum">
              <a:rPr lang="en-US" smtClean="0"/>
              <a:t>26</a:t>
            </a:fld>
            <a:endParaRPr lang="en-US"/>
          </a:p>
        </p:txBody>
      </p:sp>
    </p:spTree>
    <p:extLst>
      <p:ext uri="{BB962C8B-B14F-4D97-AF65-F5344CB8AC3E}">
        <p14:creationId xmlns:p14="http://schemas.microsoft.com/office/powerpoint/2010/main" val="3344513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a:latin typeface="+mj-lt"/>
            </a:endParaRP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27</a:t>
            </a:fld>
            <a:endParaRPr lang="en-US" sz="500">
              <a:solidFill>
                <a:prstClr val="black"/>
              </a:solidFill>
              <a:latin typeface="Calibri"/>
            </a:endParaRPr>
          </a:p>
        </p:txBody>
      </p:sp>
    </p:spTree>
    <p:extLst>
      <p:ext uri="{BB962C8B-B14F-4D97-AF65-F5344CB8AC3E}">
        <p14:creationId xmlns:p14="http://schemas.microsoft.com/office/powerpoint/2010/main" val="2423522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There are several resources to assist you in completing your application if you get stuck. </a:t>
            </a:r>
          </a:p>
          <a:p>
            <a:endParaRPr lang="en-US" sz="1000" dirty="0"/>
          </a:p>
          <a:p>
            <a:r>
              <a:rPr lang="en-US" sz="1000" dirty="0"/>
              <a:t>Our AACOMAS Customer Service team can be contacted Monday-Friday, between 9am-9pm ET.</a:t>
            </a:r>
          </a:p>
          <a:p>
            <a:endParaRPr lang="en-US" sz="1000" dirty="0"/>
          </a:p>
          <a:p>
            <a:r>
              <a:rPr lang="en-US" sz="1000" dirty="0"/>
              <a:t>We also have an online Applicant Help Center. This is a fully-searchable resource that contains instructions for filling out each section and sending in all required materials. </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28</a:t>
            </a:fld>
            <a:endParaRPr lang="en-US" sz="500">
              <a:solidFill>
                <a:prstClr val="black"/>
              </a:solidFill>
              <a:latin typeface="Calibri"/>
            </a:endParaRPr>
          </a:p>
        </p:txBody>
      </p:sp>
    </p:spTree>
    <p:extLst>
      <p:ext uri="{BB962C8B-B14F-4D97-AF65-F5344CB8AC3E}">
        <p14:creationId xmlns:p14="http://schemas.microsoft.com/office/powerpoint/2010/main" val="309404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 encourage you to explore our web site and learn more about osteopathic medicine and about our incredible students. We look forward to some of you joining their ranks., and I look forward to taking your questions.</a:t>
            </a:r>
          </a:p>
        </p:txBody>
      </p:sp>
      <p:sp>
        <p:nvSpPr>
          <p:cNvPr id="4" name="Slide Number Placeholder 3"/>
          <p:cNvSpPr>
            <a:spLocks noGrp="1"/>
          </p:cNvSpPr>
          <p:nvPr>
            <p:ph type="sldNum" sz="quarter" idx="5"/>
          </p:nvPr>
        </p:nvSpPr>
        <p:spPr/>
        <p:txBody>
          <a:bodyPr/>
          <a:lstStyle/>
          <a:p>
            <a:fld id="{138AE8FB-7CCB-F14C-A80F-54B7748C7424}" type="slidenum">
              <a:rPr lang="en-US" smtClean="0"/>
              <a:t>29</a:t>
            </a:fld>
            <a:endParaRPr lang="en-US"/>
          </a:p>
        </p:txBody>
      </p:sp>
    </p:spTree>
    <p:extLst>
      <p:ext uri="{BB962C8B-B14F-4D97-AF65-F5344CB8AC3E}">
        <p14:creationId xmlns:p14="http://schemas.microsoft.com/office/powerpoint/2010/main" val="56282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6958">
              <a:defRPr/>
            </a:pPr>
            <a:r>
              <a:rPr lang="en-US" altLang="en-US" sz="900" dirty="0"/>
              <a:t>Osteopathic physicians practice in every medical specialty. Of DO graduates, about 56% practice in primary care specialties and 44% in other specialties, with many going on to subspecialize and complete further training in fellowships. There are also non-clinical areas of practice like medical research, medical education, health policy and hospital administration just to name a few. </a:t>
            </a:r>
            <a:endParaRPr lang="en-US" sz="900" dirty="0"/>
          </a:p>
          <a:p>
            <a:endParaRPr lang="en-US" dirty="0"/>
          </a:p>
        </p:txBody>
      </p:sp>
      <p:sp>
        <p:nvSpPr>
          <p:cNvPr id="4" name="Slide Number Placeholder 3"/>
          <p:cNvSpPr>
            <a:spLocks noGrp="1"/>
          </p:cNvSpPr>
          <p:nvPr>
            <p:ph type="sldNum" sz="quarter" idx="5"/>
          </p:nvPr>
        </p:nvSpPr>
        <p:spPr/>
        <p:txBody>
          <a:bodyPr/>
          <a:lstStyle/>
          <a:p>
            <a:fld id="{138AE8FB-7CCB-F14C-A80F-54B7748C7424}" type="slidenum">
              <a:rPr lang="en-US" smtClean="0"/>
              <a:t>3</a:t>
            </a:fld>
            <a:endParaRPr lang="en-US"/>
          </a:p>
        </p:txBody>
      </p:sp>
    </p:spTree>
    <p:extLst>
      <p:ext uri="{BB962C8B-B14F-4D97-AF65-F5344CB8AC3E}">
        <p14:creationId xmlns:p14="http://schemas.microsoft.com/office/powerpoint/2010/main" val="259832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The Council of Osteopathic Student Government Presidents (COSGP) is an official council of the American Association of College of Osteopathic Medicine (AACOM). The Council was established in 1972 and was originally known as the Council of Student Presidents.</a:t>
            </a:r>
          </a:p>
          <a:p>
            <a:pPr algn="l"/>
            <a:r>
              <a:rPr lang="en-US" b="0" i="0" dirty="0">
                <a:solidFill>
                  <a:srgbClr val="212529"/>
                </a:solidFill>
                <a:effectLst/>
                <a:latin typeface="Source Sans Pro" panose="020B0503030403020204" pitchFamily="34" charset="0"/>
              </a:rPr>
              <a:t>COSGP serves as the official national representative voting voice of all osteopathic medical students. Its members work to maintain communication, disseminate information, foster student leadership, and provide a mechanism for the exchange of ideas between students of different colleges of osteopathic medicine.</a:t>
            </a:r>
          </a:p>
          <a:p>
            <a:pPr algn="l"/>
            <a:r>
              <a:rPr lang="en-US" b="0" i="0" dirty="0">
                <a:solidFill>
                  <a:srgbClr val="3EA6A9"/>
                </a:solidFill>
                <a:effectLst/>
                <a:latin typeface="Oswald" panose="020B0604020202020204" pitchFamily="2" charset="0"/>
              </a:rPr>
              <a:t>Purpose and Goals</a:t>
            </a:r>
          </a:p>
          <a:p>
            <a:pPr algn="l"/>
            <a:r>
              <a:rPr lang="en-US" b="0" i="0" dirty="0">
                <a:solidFill>
                  <a:srgbClr val="212529"/>
                </a:solidFill>
                <a:effectLst/>
                <a:latin typeface="Source Sans Pro" panose="020B0503030403020204" pitchFamily="34" charset="0"/>
              </a:rPr>
              <a:t>The purpose and goals of the COSGP are as follows:</a:t>
            </a:r>
          </a:p>
          <a:p>
            <a:pPr algn="l">
              <a:buFont typeface="+mj-lt"/>
              <a:buAutoNum type="arabicPeriod"/>
            </a:pPr>
            <a:r>
              <a:rPr lang="en-US" b="0" i="0" dirty="0">
                <a:solidFill>
                  <a:srgbClr val="212529"/>
                </a:solidFill>
                <a:effectLst/>
                <a:latin typeface="Source Sans Pro" panose="020B0503030403020204" pitchFamily="34" charset="0"/>
              </a:rPr>
              <a:t>To assemble student leaders from each college of osteopathic medicine (COM)</a:t>
            </a:r>
          </a:p>
          <a:p>
            <a:pPr algn="l">
              <a:buFont typeface="+mj-lt"/>
              <a:buAutoNum type="arabicPeriod"/>
            </a:pPr>
            <a:r>
              <a:rPr lang="en-US" b="0" i="0" dirty="0">
                <a:solidFill>
                  <a:srgbClr val="212529"/>
                </a:solidFill>
                <a:effectLst/>
                <a:latin typeface="Source Sans Pro" panose="020B0503030403020204" pitchFamily="34" charset="0"/>
              </a:rPr>
              <a:t>To collaborate on issues affecting all osteopathic medical students</a:t>
            </a:r>
          </a:p>
          <a:p>
            <a:pPr algn="l">
              <a:buFont typeface="+mj-lt"/>
              <a:buAutoNum type="arabicPeriod"/>
            </a:pPr>
            <a:r>
              <a:rPr lang="en-US" b="0" i="0" dirty="0">
                <a:solidFill>
                  <a:srgbClr val="212529"/>
                </a:solidFill>
                <a:effectLst/>
                <a:latin typeface="Source Sans Pro" panose="020B0503030403020204" pitchFamily="34" charset="0"/>
              </a:rPr>
              <a:t>To foster the exchange of ideas, information, and problem solving affecting individual colleges of osteopathic medicine</a:t>
            </a:r>
          </a:p>
          <a:p>
            <a:pPr algn="l">
              <a:buFont typeface="+mj-lt"/>
              <a:buAutoNum type="arabicPeriod"/>
            </a:pPr>
            <a:r>
              <a:rPr lang="en-US" b="0" i="0" dirty="0">
                <a:solidFill>
                  <a:srgbClr val="212529"/>
                </a:solidFill>
                <a:effectLst/>
                <a:latin typeface="Source Sans Pro" panose="020B0503030403020204" pitchFamily="34" charset="0"/>
              </a:rPr>
              <a:t>To effectively communicate and represent the osteopathic medical student perspective to professional and educational organizations including AACOM, AOA, NBOME, and other relevant organizations – </a:t>
            </a:r>
            <a:r>
              <a:rPr lang="en-US" b="0" i="0" u="none" strike="noStrike" dirty="0">
                <a:solidFill>
                  <a:srgbClr val="4972A2"/>
                </a:solidFill>
                <a:effectLst/>
                <a:latin typeface="Source Sans Pro" panose="020B0503030403020204" pitchFamily="34" charset="0"/>
                <a:hlinkClick r:id="rId3"/>
              </a:rPr>
              <a:t>AOA Affiliates, Partnerships, and Teams</a:t>
            </a:r>
            <a:endParaRPr lang="en-US" b="0" i="0" dirty="0">
              <a:solidFill>
                <a:srgbClr val="212529"/>
              </a:solidFill>
              <a:effectLst/>
              <a:latin typeface="Source Sans Pro" panose="020B0503030403020204" pitchFamily="34" charset="0"/>
            </a:endParaRPr>
          </a:p>
          <a:p>
            <a:pPr algn="l">
              <a:buFont typeface="+mj-lt"/>
              <a:buAutoNum type="arabicPeriod"/>
            </a:pPr>
            <a:r>
              <a:rPr lang="en-US" b="0" i="0" dirty="0">
                <a:solidFill>
                  <a:srgbClr val="212529"/>
                </a:solidFill>
                <a:effectLst/>
                <a:latin typeface="Source Sans Pro" panose="020B0503030403020204" pitchFamily="34" charset="0"/>
              </a:rPr>
              <a:t>To encourage professional development and leadership among osteopathic medical students</a:t>
            </a:r>
          </a:p>
          <a:p>
            <a:pPr algn="l">
              <a:buFont typeface="+mj-lt"/>
              <a:buAutoNum type="arabicPeriod"/>
            </a:pPr>
            <a:r>
              <a:rPr lang="en-US" b="0" i="0" dirty="0">
                <a:solidFill>
                  <a:srgbClr val="212529"/>
                </a:solidFill>
                <a:effectLst/>
                <a:latin typeface="Source Sans Pro" panose="020B0503030403020204" pitchFamily="34" charset="0"/>
              </a:rPr>
              <a:t>To support and promote the principles and pride of osteopathic medicine among osteopathic medical students and the American public</a:t>
            </a:r>
          </a:p>
          <a:p>
            <a:endParaRPr lang="en-US" dirty="0"/>
          </a:p>
        </p:txBody>
      </p:sp>
      <p:sp>
        <p:nvSpPr>
          <p:cNvPr id="4" name="Slide Number Placeholder 3"/>
          <p:cNvSpPr>
            <a:spLocks noGrp="1"/>
          </p:cNvSpPr>
          <p:nvPr>
            <p:ph type="sldNum" sz="quarter" idx="5"/>
          </p:nvPr>
        </p:nvSpPr>
        <p:spPr/>
        <p:txBody>
          <a:bodyPr/>
          <a:lstStyle/>
          <a:p>
            <a:fld id="{138AE8FB-7CCB-F14C-A80F-54B7748C7424}" type="slidenum">
              <a:rPr lang="en-US" smtClean="0"/>
              <a:t>7</a:t>
            </a:fld>
            <a:endParaRPr lang="en-US"/>
          </a:p>
        </p:txBody>
      </p:sp>
    </p:spTree>
    <p:extLst>
      <p:ext uri="{BB962C8B-B14F-4D97-AF65-F5344CB8AC3E}">
        <p14:creationId xmlns:p14="http://schemas.microsoft.com/office/powerpoint/2010/main" val="251700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field of osteopathic medicine is a fast-growing community of amazing physicians. So, if you become a DO, what kind of community are you joining? Here’s a quick breakdown of osteopathic medicine by the numbers. Currently, there are more than 30,000 osteopathic medical students in the US, and almost 135,000 DOs practicing. Put that together, and you’ll be joining the ranks of more than 168,000 DOs and osteopathic medical students in the US. </a:t>
            </a:r>
          </a:p>
        </p:txBody>
      </p:sp>
      <p:sp>
        <p:nvSpPr>
          <p:cNvPr id="4" name="Slide Number Placeholder 3"/>
          <p:cNvSpPr>
            <a:spLocks noGrp="1"/>
          </p:cNvSpPr>
          <p:nvPr>
            <p:ph type="sldNum" sz="quarter" idx="5"/>
          </p:nvPr>
        </p:nvSpPr>
        <p:spPr/>
        <p:txBody>
          <a:bodyPr/>
          <a:lstStyle/>
          <a:p>
            <a:fld id="{138AE8FB-7CCB-F14C-A80F-54B7748C7424}" type="slidenum">
              <a:rPr lang="en-US" smtClean="0"/>
              <a:t>8</a:t>
            </a:fld>
            <a:endParaRPr lang="en-US"/>
          </a:p>
        </p:txBody>
      </p:sp>
    </p:spTree>
    <p:extLst>
      <p:ext uri="{BB962C8B-B14F-4D97-AF65-F5344CB8AC3E}">
        <p14:creationId xmlns:p14="http://schemas.microsoft.com/office/powerpoint/2010/main" val="248235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According to the AOA’s 2020-2021 Osteopathic medical profession report (OMP), 43% of actively practicing DOs are women, and 67% are under the age of 45. </a:t>
            </a:r>
          </a:p>
        </p:txBody>
      </p:sp>
      <p:sp>
        <p:nvSpPr>
          <p:cNvPr id="4" name="Slide Number Placeholder 3"/>
          <p:cNvSpPr>
            <a:spLocks noGrp="1"/>
          </p:cNvSpPr>
          <p:nvPr>
            <p:ph type="sldNum" sz="quarter" idx="5"/>
          </p:nvPr>
        </p:nvSpPr>
        <p:spPr/>
        <p:txBody>
          <a:bodyPr/>
          <a:lstStyle/>
          <a:p>
            <a:fld id="{138AE8FB-7CCB-F14C-A80F-54B7748C7424}" type="slidenum">
              <a:rPr lang="en-US" smtClean="0"/>
              <a:t>9</a:t>
            </a:fld>
            <a:endParaRPr lang="en-US"/>
          </a:p>
        </p:txBody>
      </p:sp>
    </p:spTree>
    <p:extLst>
      <p:ext uri="{BB962C8B-B14F-4D97-AF65-F5344CB8AC3E}">
        <p14:creationId xmlns:p14="http://schemas.microsoft.com/office/powerpoint/2010/main" val="402866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Osteopathic physicians practice both primary and specialty care. Here are the most commonly practiced fields by DOs. </a:t>
            </a:r>
          </a:p>
        </p:txBody>
      </p:sp>
      <p:sp>
        <p:nvSpPr>
          <p:cNvPr id="4" name="Slide Number Placeholder 3"/>
          <p:cNvSpPr>
            <a:spLocks noGrp="1"/>
          </p:cNvSpPr>
          <p:nvPr>
            <p:ph type="sldNum" sz="quarter" idx="5"/>
          </p:nvPr>
        </p:nvSpPr>
        <p:spPr/>
        <p:txBody>
          <a:bodyPr/>
          <a:lstStyle/>
          <a:p>
            <a:fld id="{138AE8FB-7CCB-F14C-A80F-54B7748C7424}" type="slidenum">
              <a:rPr lang="en-US" smtClean="0"/>
              <a:t>10</a:t>
            </a:fld>
            <a:endParaRPr lang="en-US"/>
          </a:p>
        </p:txBody>
      </p:sp>
    </p:spTree>
    <p:extLst>
      <p:ext uri="{BB962C8B-B14F-4D97-AF65-F5344CB8AC3E}">
        <p14:creationId xmlns:p14="http://schemas.microsoft.com/office/powerpoint/2010/main" val="289889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77">
              <a:lnSpc>
                <a:spcPts val="938"/>
              </a:lnSpc>
              <a:spcAft>
                <a:spcPts val="500"/>
              </a:spcAft>
              <a:buClr>
                <a:srgbClr val="EA1D25"/>
              </a:buClr>
              <a:buSzPct val="120833"/>
              <a:tabLst>
                <a:tab pos="63122" algn="l"/>
              </a:tabLst>
            </a:pPr>
            <a:r>
              <a:rPr lang="en-US" sz="1200" dirty="0"/>
              <a:t>Now, I’ll review some information about the AACOMAS application. If applying to osteopathic medical school is your next step, this presentation will help you better understand our American Association of Colleges of Osteopathic Medicine Application Service (AACOMAS). </a:t>
            </a:r>
            <a:r>
              <a:rPr lang="en-US" sz="1200" spc="-1" dirty="0">
                <a:solidFill>
                  <a:srgbClr val="231F20"/>
                </a:solidFill>
                <a:cs typeface="Futura Std Book"/>
              </a:rPr>
              <a:t>AACOMAS is the centralized application service for all US colleges of osteopathic medicine.</a:t>
            </a:r>
          </a:p>
          <a:p>
            <a:pPr marL="2977">
              <a:lnSpc>
                <a:spcPts val="938"/>
              </a:lnSpc>
              <a:spcAft>
                <a:spcPts val="500"/>
              </a:spcAft>
              <a:buClr>
                <a:srgbClr val="EA1D25"/>
              </a:buClr>
              <a:buSzPct val="120833"/>
              <a:tabLst>
                <a:tab pos="63122" algn="l"/>
              </a:tabLst>
            </a:pPr>
            <a:endParaRPr lang="en-US" sz="1200" spc="-1" dirty="0">
              <a:solidFill>
                <a:srgbClr val="231F20"/>
              </a:solidFill>
            </a:endParaRPr>
          </a:p>
          <a:p>
            <a:pPr marL="2977">
              <a:lnSpc>
                <a:spcPts val="938"/>
              </a:lnSpc>
              <a:spcAft>
                <a:spcPts val="500"/>
              </a:spcAft>
              <a:buClr>
                <a:srgbClr val="EA1D25"/>
              </a:buClr>
              <a:buSzPct val="120833"/>
              <a:tabLst>
                <a:tab pos="63122" algn="l"/>
              </a:tabLst>
            </a:pPr>
            <a:r>
              <a:rPr lang="en-US" sz="1200" spc="-1" dirty="0">
                <a:solidFill>
                  <a:srgbClr val="231F20"/>
                </a:solidFill>
              </a:rPr>
              <a:t>When applying, </a:t>
            </a:r>
            <a:r>
              <a:rPr lang="en-US" sz="1200" spc="-1" dirty="0"/>
              <a:t>s</a:t>
            </a:r>
            <a:r>
              <a:rPr lang="en-US" sz="1200" dirty="0"/>
              <a:t>tudents start by selecting the programs they wish to apply to, &amp; then submit one application that includes all necessary materials. Once received by AACOMAS, the application and materials go through a verification process before being transmitted to all the  selected programs. </a:t>
            </a: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11</a:t>
            </a:fld>
            <a:endParaRPr lang="en-US" sz="500">
              <a:solidFill>
                <a:prstClr val="black"/>
              </a:solidFill>
              <a:latin typeface="Calibri"/>
            </a:endParaRPr>
          </a:p>
        </p:txBody>
      </p:sp>
    </p:spTree>
    <p:extLst>
      <p:ext uri="{BB962C8B-B14F-4D97-AF65-F5344CB8AC3E}">
        <p14:creationId xmlns:p14="http://schemas.microsoft.com/office/powerpoint/2010/main" val="153764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Here is the Application Timeline. AACOMAS opens the first week in May each year for entrance into medical school in the fall of the following year. You can submit any time after the launch of the cycle.</a:t>
            </a:r>
          </a:p>
          <a:p>
            <a:endParaRPr lang="en-US" sz="1000" dirty="0"/>
          </a:p>
          <a:p>
            <a:r>
              <a:rPr lang="en-US" sz="1000" dirty="0"/>
              <a:t>Colleges begin receiving and processing applications in mid-June. Once schools have access to the files in mid-June, they may begin to send secondary or supplemental applications, and invite for interviews at that time.  We at AACOM like to point out that just because the application opens on May 4th does not mean that a student needs to submit right away. We suggest students not rush to submit, but rather submit when ready. We do encourage students to submit by fall to ensure that their application is reviewed before priority interview slots are filled. </a:t>
            </a:r>
          </a:p>
          <a:p>
            <a:r>
              <a:rPr lang="en-US" sz="1000" dirty="0"/>
              <a:t> </a:t>
            </a:r>
          </a:p>
          <a:p>
            <a:r>
              <a:rPr lang="en-US" sz="1000" dirty="0"/>
              <a:t>All individual college application deadlines range from anywhere October through April of the following year; however, most AACOMAS programs maintain deadlines in February and March, and our Colleges do admit students on a rolling basis.</a:t>
            </a:r>
          </a:p>
          <a:p>
            <a:r>
              <a:rPr lang="en-US" sz="500" dirty="0"/>
              <a:t> </a:t>
            </a:r>
            <a:endParaRPr lang="en-US" sz="800" dirty="0">
              <a:latin typeface="+mj-lt"/>
            </a:endParaRPr>
          </a:p>
        </p:txBody>
      </p:sp>
      <p:sp>
        <p:nvSpPr>
          <p:cNvPr id="4" name="Slide Number Placeholder 3"/>
          <p:cNvSpPr>
            <a:spLocks noGrp="1"/>
          </p:cNvSpPr>
          <p:nvPr>
            <p:ph type="sldNum" sz="quarter" idx="5"/>
          </p:nvPr>
        </p:nvSpPr>
        <p:spPr/>
        <p:txBody>
          <a:bodyPr/>
          <a:lstStyle/>
          <a:p>
            <a:pPr defTabSz="166958">
              <a:defRPr/>
            </a:pPr>
            <a:fld id="{138AE8FB-7CCB-F14C-A80F-54B7748C7424}" type="slidenum">
              <a:rPr lang="en-US" sz="500">
                <a:solidFill>
                  <a:prstClr val="black"/>
                </a:solidFill>
                <a:latin typeface="Calibri"/>
              </a:rPr>
              <a:pPr defTabSz="166958">
                <a:defRPr/>
              </a:pPr>
              <a:t>12</a:t>
            </a:fld>
            <a:endParaRPr lang="en-US" sz="500">
              <a:solidFill>
                <a:prstClr val="black"/>
              </a:solidFill>
              <a:latin typeface="Calibri"/>
            </a:endParaRPr>
          </a:p>
        </p:txBody>
      </p:sp>
    </p:spTree>
    <p:extLst>
      <p:ext uri="{BB962C8B-B14F-4D97-AF65-F5344CB8AC3E}">
        <p14:creationId xmlns:p14="http://schemas.microsoft.com/office/powerpoint/2010/main" val="3842140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F32F91-D91C-46D6-A0D2-13E12E79ADAD}"/>
              </a:ext>
            </a:extLst>
          </p:cNvPr>
          <p:cNvSpPr/>
          <p:nvPr userDrawn="1"/>
        </p:nvSpPr>
        <p:spPr>
          <a:xfrm>
            <a:off x="0" y="0"/>
            <a:ext cx="9144000" cy="38671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a:p>
        </p:txBody>
      </p:sp>
      <p:sp>
        <p:nvSpPr>
          <p:cNvPr id="2" name="Holder 2">
            <a:extLst>
              <a:ext uri="{FF2B5EF4-FFF2-40B4-BE49-F238E27FC236}">
                <a16:creationId xmlns:a16="http://schemas.microsoft.com/office/drawing/2014/main" id="{D0705C04-97A3-45EA-98C8-C8A984405408}"/>
              </a:ext>
            </a:extLst>
          </p:cNvPr>
          <p:cNvSpPr>
            <a:spLocks noGrp="1"/>
          </p:cNvSpPr>
          <p:nvPr>
            <p:ph type="title" hasCustomPrompt="1"/>
          </p:nvPr>
        </p:nvSpPr>
        <p:spPr>
          <a:xfrm>
            <a:off x="533404" y="398126"/>
            <a:ext cx="7937417" cy="677108"/>
          </a:xfrm>
          <a:prstGeom prst="rect">
            <a:avLst/>
          </a:prstGeom>
        </p:spPr>
        <p:txBody>
          <a:bodyPr wrap="square" lIns="0" tIns="0" rIns="0" bIns="0">
            <a:spAutoFit/>
          </a:bodyPr>
          <a:lstStyle>
            <a:lvl1pPr>
              <a:defRPr sz="4400" b="1" i="0">
                <a:solidFill>
                  <a:schemeClr val="bg2"/>
                </a:solidFill>
                <a:latin typeface="Halyard Display"/>
                <a:cs typeface="Halyard Display"/>
              </a:defRPr>
            </a:lvl1pPr>
          </a:lstStyle>
          <a:p>
            <a:r>
              <a:rPr lang="en-US"/>
              <a:t>Click to edit title</a:t>
            </a:r>
            <a:endParaRPr/>
          </a:p>
        </p:txBody>
      </p:sp>
      <p:sp>
        <p:nvSpPr>
          <p:cNvPr id="9" name="Text Placeholder 8">
            <a:extLst>
              <a:ext uri="{FF2B5EF4-FFF2-40B4-BE49-F238E27FC236}">
                <a16:creationId xmlns:a16="http://schemas.microsoft.com/office/drawing/2014/main" id="{9CFA8CD7-211A-4F9E-B60B-59A402D288B7}"/>
              </a:ext>
            </a:extLst>
          </p:cNvPr>
          <p:cNvSpPr>
            <a:spLocks noGrp="1"/>
          </p:cNvSpPr>
          <p:nvPr>
            <p:ph type="body" sz="quarter" idx="11" hasCustomPrompt="1"/>
          </p:nvPr>
        </p:nvSpPr>
        <p:spPr>
          <a:xfrm>
            <a:off x="533319" y="1342549"/>
            <a:ext cx="7937500" cy="430887"/>
          </a:xfrm>
        </p:spPr>
        <p:txBody>
          <a:bodyPr/>
          <a:lstStyle>
            <a:lvl1pPr>
              <a:defRPr sz="2800">
                <a:solidFill>
                  <a:schemeClr val="accent3"/>
                </a:solidFill>
              </a:defRPr>
            </a:lvl1pPr>
          </a:lstStyle>
          <a:p>
            <a:pPr lvl="0"/>
            <a:r>
              <a:rPr lang="en-US"/>
              <a:t>Click to add subtitle</a:t>
            </a:r>
          </a:p>
        </p:txBody>
      </p:sp>
      <p:pic>
        <p:nvPicPr>
          <p:cNvPr id="6" name="Picture 5">
            <a:extLst>
              <a:ext uri="{FF2B5EF4-FFF2-40B4-BE49-F238E27FC236}">
                <a16:creationId xmlns:a16="http://schemas.microsoft.com/office/drawing/2014/main" id="{D409C78E-E9BD-48E0-A97B-D9639685587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260348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EF367-7900-40ED-8C3F-39269BAE5C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158505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85790" y="455027"/>
            <a:ext cx="7937417" cy="369332"/>
          </a:xfrm>
        </p:spPr>
        <p:txBody>
          <a:bodyPr lIns="0" tIns="0" rIns="0" bIns="0"/>
          <a:lstStyle>
            <a:lvl1pPr>
              <a:defRPr sz="2400" b="1" i="0">
                <a:solidFill>
                  <a:srgbClr val="2B328A"/>
                </a:solidFill>
                <a:latin typeface="Halyard Display"/>
                <a:cs typeface="Halyard Display"/>
              </a:defRPr>
            </a:lvl1pPr>
          </a:lstStyle>
          <a:p>
            <a:endParaRPr/>
          </a:p>
        </p:txBody>
      </p:sp>
      <p:sp>
        <p:nvSpPr>
          <p:cNvPr id="3" name="Holder 3"/>
          <p:cNvSpPr>
            <a:spLocks noGrp="1"/>
          </p:cNvSpPr>
          <p:nvPr>
            <p:ph type="body" idx="1"/>
          </p:nvPr>
        </p:nvSpPr>
        <p:spPr>
          <a:xfrm>
            <a:off x="585788" y="1356126"/>
            <a:ext cx="7940986" cy="193323"/>
          </a:xfrm>
        </p:spPr>
        <p:txBody>
          <a:bodyPr lIns="0" tIns="0" rIns="0" bIns="0"/>
          <a:lstStyle>
            <a:lvl1pPr>
              <a:lnSpc>
                <a:spcPts val="1721"/>
              </a:lnSpc>
              <a:defRPr sz="1050" b="0" i="0">
                <a:solidFill>
                  <a:schemeClr val="tx1"/>
                </a:solidFill>
                <a:latin typeface="Futura Std Book"/>
              </a:defRPr>
            </a:lvl1pPr>
          </a:lstStyle>
          <a:p>
            <a:endParaRPr/>
          </a:p>
        </p:txBody>
      </p:sp>
      <p:sp>
        <p:nvSpPr>
          <p:cNvPr id="4" name="Holder 4"/>
          <p:cNvSpPr>
            <a:spLocks noGrp="1"/>
          </p:cNvSpPr>
          <p:nvPr>
            <p:ph type="ftr" sz="quarter" idx="5"/>
          </p:nvPr>
        </p:nvSpPr>
        <p:spPr>
          <a:xfrm>
            <a:off x="5698807" y="4862222"/>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9" name="Text Placeholder 8"/>
          <p:cNvSpPr>
            <a:spLocks noGrp="1"/>
          </p:cNvSpPr>
          <p:nvPr>
            <p:ph type="body" sz="quarter" idx="10"/>
          </p:nvPr>
        </p:nvSpPr>
        <p:spPr>
          <a:xfrm>
            <a:off x="585789" y="994176"/>
            <a:ext cx="7929563" cy="1038746"/>
          </a:xfrm>
        </p:spPr>
        <p:txBody>
          <a:bodyPr vert="horz"/>
          <a:lstStyle>
            <a:lvl1pPr marL="214313" indent="-214313">
              <a:buClr>
                <a:srgbClr val="EA1D25"/>
              </a:buClr>
              <a:buFontTx/>
              <a:buChar char="■"/>
              <a:defRPr sz="1350" b="0" i="0">
                <a:solidFill>
                  <a:srgbClr val="1F2179"/>
                </a:solidFill>
                <a:latin typeface=""/>
              </a:defRPr>
            </a:lvl1pPr>
            <a:lvl2pPr marL="407194" indent="-214313">
              <a:buClr>
                <a:srgbClr val="EA1D25"/>
              </a:buClr>
              <a:buFont typeface="Wingdings" panose="05000000000000000000" pitchFamily="2" charset="2"/>
              <a:buChar char="§"/>
              <a:defRPr sz="1350" b="0" i="0">
                <a:solidFill>
                  <a:srgbClr val="1F2179"/>
                </a:solidFill>
                <a:latin typeface=""/>
              </a:defRPr>
            </a:lvl2pPr>
            <a:lvl3pPr marL="600075" indent="-214313">
              <a:buClr>
                <a:srgbClr val="EA1D25"/>
              </a:buClr>
              <a:buFont typeface="Wingdings" panose="05000000000000000000" pitchFamily="2" charset="2"/>
              <a:buChar char="§"/>
              <a:defRPr sz="1350" b="0" i="0">
                <a:solidFill>
                  <a:srgbClr val="1F2179"/>
                </a:solidFill>
                <a:latin typeface=""/>
              </a:defRPr>
            </a:lvl3pPr>
            <a:lvl4pPr marL="792956" indent="-214313">
              <a:buClr>
                <a:srgbClr val="EA1D25"/>
              </a:buClr>
              <a:buFont typeface="Wingdings" panose="05000000000000000000" pitchFamily="2" charset="2"/>
              <a:buChar char="§"/>
              <a:defRPr sz="1350" b="0" i="0">
                <a:solidFill>
                  <a:srgbClr val="1F2179"/>
                </a:solidFill>
                <a:latin typeface=""/>
              </a:defRPr>
            </a:lvl4pPr>
            <a:lvl5pPr marL="985838" indent="-214313">
              <a:buClr>
                <a:srgbClr val="EA1D25"/>
              </a:buClr>
              <a:buFont typeface="Wingdings" panose="05000000000000000000" pitchFamily="2" charset="2"/>
              <a:buChar char="§"/>
              <a:defRPr sz="1350" b="0" i="0">
                <a:solidFill>
                  <a:srgbClr val="1F2179"/>
                </a:solidFill>
                <a:latin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01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85790" y="455027"/>
            <a:ext cx="7937417" cy="369332"/>
          </a:xfrm>
        </p:spPr>
        <p:txBody>
          <a:bodyPr lIns="0" tIns="0" rIns="0" bIns="0"/>
          <a:lstStyle>
            <a:lvl1pPr>
              <a:defRPr sz="2400" b="1" i="0">
                <a:solidFill>
                  <a:srgbClr val="2B328A"/>
                </a:solidFill>
                <a:latin typeface="Halyard Display"/>
                <a:cs typeface="Halyard Display"/>
              </a:defRPr>
            </a:lvl1pPr>
          </a:lstStyle>
          <a:p>
            <a:endParaRPr/>
          </a:p>
        </p:txBody>
      </p:sp>
      <p:sp>
        <p:nvSpPr>
          <p:cNvPr id="3" name="Holder 3"/>
          <p:cNvSpPr>
            <a:spLocks noGrp="1"/>
          </p:cNvSpPr>
          <p:nvPr>
            <p:ph type="body" idx="1"/>
          </p:nvPr>
        </p:nvSpPr>
        <p:spPr>
          <a:xfrm>
            <a:off x="585788" y="1356126"/>
            <a:ext cx="7940986" cy="193323"/>
          </a:xfrm>
        </p:spPr>
        <p:txBody>
          <a:bodyPr lIns="0" tIns="0" rIns="0" bIns="0"/>
          <a:lstStyle>
            <a:lvl1pPr>
              <a:lnSpc>
                <a:spcPts val="1721"/>
              </a:lnSpc>
              <a:defRPr sz="1050" b="0" i="0">
                <a:solidFill>
                  <a:schemeClr val="tx1"/>
                </a:solidFill>
                <a:latin typeface="Futura Std Book"/>
              </a:defRPr>
            </a:lvl1pPr>
          </a:lstStyle>
          <a:p>
            <a:endParaRPr/>
          </a:p>
        </p:txBody>
      </p:sp>
      <p:sp>
        <p:nvSpPr>
          <p:cNvPr id="4" name="Holder 4"/>
          <p:cNvSpPr>
            <a:spLocks noGrp="1"/>
          </p:cNvSpPr>
          <p:nvPr>
            <p:ph type="ftr" sz="quarter" idx="5"/>
          </p:nvPr>
        </p:nvSpPr>
        <p:spPr>
          <a:xfrm>
            <a:off x="5698807" y="4862222"/>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9" name="Text Placeholder 8"/>
          <p:cNvSpPr>
            <a:spLocks noGrp="1"/>
          </p:cNvSpPr>
          <p:nvPr>
            <p:ph type="body" sz="quarter" idx="10"/>
          </p:nvPr>
        </p:nvSpPr>
        <p:spPr>
          <a:xfrm>
            <a:off x="585789" y="994176"/>
            <a:ext cx="7929563" cy="1038746"/>
          </a:xfrm>
        </p:spPr>
        <p:txBody>
          <a:bodyPr vert="horz"/>
          <a:lstStyle>
            <a:lvl1pPr marL="214313" indent="-214313">
              <a:buClr>
                <a:srgbClr val="EA1D25"/>
              </a:buClr>
              <a:buFontTx/>
              <a:buChar char="■"/>
              <a:defRPr sz="1350" b="0" i="0">
                <a:solidFill>
                  <a:srgbClr val="1F2179"/>
                </a:solidFill>
                <a:latin typeface=""/>
              </a:defRPr>
            </a:lvl1pPr>
            <a:lvl2pPr marL="407194" indent="-214313">
              <a:buClr>
                <a:srgbClr val="EA1D25"/>
              </a:buClr>
              <a:buFont typeface="Wingdings" panose="05000000000000000000" pitchFamily="2" charset="2"/>
              <a:buChar char="§"/>
              <a:defRPr sz="1350" b="0" i="0">
                <a:solidFill>
                  <a:srgbClr val="1F2179"/>
                </a:solidFill>
                <a:latin typeface=""/>
              </a:defRPr>
            </a:lvl2pPr>
            <a:lvl3pPr marL="600075" indent="-214313">
              <a:buClr>
                <a:srgbClr val="EA1D25"/>
              </a:buClr>
              <a:buFont typeface="Wingdings" panose="05000000000000000000" pitchFamily="2" charset="2"/>
              <a:buChar char="§"/>
              <a:defRPr sz="1350" b="0" i="0">
                <a:solidFill>
                  <a:srgbClr val="1F2179"/>
                </a:solidFill>
                <a:latin typeface=""/>
              </a:defRPr>
            </a:lvl3pPr>
            <a:lvl4pPr marL="792956" indent="-214313">
              <a:buClr>
                <a:srgbClr val="EA1D25"/>
              </a:buClr>
              <a:buFont typeface="Wingdings" panose="05000000000000000000" pitchFamily="2" charset="2"/>
              <a:buChar char="§"/>
              <a:defRPr sz="1350" b="0" i="0">
                <a:solidFill>
                  <a:srgbClr val="1F2179"/>
                </a:solidFill>
                <a:latin typeface=""/>
              </a:defRPr>
            </a:lvl4pPr>
            <a:lvl5pPr marL="985838" indent="-214313">
              <a:buClr>
                <a:srgbClr val="EA1D25"/>
              </a:buClr>
              <a:buFont typeface="Wingdings" panose="05000000000000000000" pitchFamily="2" charset="2"/>
              <a:buChar char="§"/>
              <a:defRPr sz="1350" b="0" i="0">
                <a:solidFill>
                  <a:srgbClr val="1F2179"/>
                </a:solidFill>
                <a:latin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95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11873F-6CDD-4647-8DCF-FD8BBF7E5650}"/>
              </a:ext>
            </a:extLst>
          </p:cNvPr>
          <p:cNvSpPr/>
          <p:nvPr userDrawn="1"/>
        </p:nvSpPr>
        <p:spPr>
          <a:xfrm>
            <a:off x="0" y="5074920"/>
            <a:ext cx="9144000" cy="68580"/>
          </a:xfrm>
          <a:prstGeom prst="rect">
            <a:avLst/>
          </a:prstGeom>
          <a:solidFill>
            <a:srgbClr val="04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1" name="Rectangle 10">
            <a:extLst>
              <a:ext uri="{FF2B5EF4-FFF2-40B4-BE49-F238E27FC236}">
                <a16:creationId xmlns:a16="http://schemas.microsoft.com/office/drawing/2014/main" id="{F5D03532-ECB2-444A-9F37-032488445DAB}"/>
              </a:ext>
            </a:extLst>
          </p:cNvPr>
          <p:cNvSpPr/>
          <p:nvPr userDrawn="1"/>
        </p:nvSpPr>
        <p:spPr>
          <a:xfrm>
            <a:off x="0" y="5006340"/>
            <a:ext cx="9144000" cy="68580"/>
          </a:xfrm>
          <a:prstGeom prst="rect">
            <a:avLst/>
          </a:prstGeom>
          <a:solidFill>
            <a:srgbClr val="F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pic>
        <p:nvPicPr>
          <p:cNvPr id="12" name="Picture 11">
            <a:extLst>
              <a:ext uri="{FF2B5EF4-FFF2-40B4-BE49-F238E27FC236}">
                <a16:creationId xmlns:a16="http://schemas.microsoft.com/office/drawing/2014/main" id="{555E7422-C7E8-4088-9F84-3B4001EBC2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5778" y="4665444"/>
            <a:ext cx="1360246" cy="340897"/>
          </a:xfrm>
          <a:prstGeom prst="rect">
            <a:avLst/>
          </a:prstGeom>
        </p:spPr>
      </p:pic>
    </p:spTree>
    <p:extLst>
      <p:ext uri="{BB962C8B-B14F-4D97-AF65-F5344CB8AC3E}">
        <p14:creationId xmlns:p14="http://schemas.microsoft.com/office/powerpoint/2010/main" val="1300778897"/>
      </p:ext>
    </p:extLst>
  </p:cSld>
  <p:clrMapOvr>
    <a:masterClrMapping/>
  </p:clrMapOvr>
  <p:extLst>
    <p:ext uri="{DCECCB84-F9BA-43D5-87BE-67443E8EF086}">
      <p15:sldGuideLst xmlns:p15="http://schemas.microsoft.com/office/powerpoint/2012/main">
        <p15:guide id="1" orient="horz" pos="2160">
          <p15:clr>
            <a:srgbClr val="FBAE40"/>
          </p15:clr>
        </p15:guide>
        <p15:guide id="2" pos="5568">
          <p15:clr>
            <a:srgbClr val="FBAE40"/>
          </p15:clr>
        </p15:guide>
        <p15:guide id="3"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 text w 1 col bullets">
    <p:spTree>
      <p:nvGrpSpPr>
        <p:cNvPr id="1" name=""/>
        <p:cNvGrpSpPr/>
        <p:nvPr/>
      </p:nvGrpSpPr>
      <p:grpSpPr>
        <a:xfrm>
          <a:off x="0" y="0"/>
          <a:ext cx="0" cy="0"/>
          <a:chOff x="0" y="0"/>
          <a:chExt cx="0" cy="0"/>
        </a:xfrm>
      </p:grpSpPr>
      <p:sp>
        <p:nvSpPr>
          <p:cNvPr id="2" name="Holder 2"/>
          <p:cNvSpPr>
            <a:spLocks noGrp="1"/>
          </p:cNvSpPr>
          <p:nvPr>
            <p:ph type="title"/>
          </p:nvPr>
        </p:nvSpPr>
        <p:spPr>
          <a:xfrm>
            <a:off x="617458" y="438154"/>
            <a:ext cx="7905751" cy="461665"/>
          </a:xfrm>
        </p:spPr>
        <p:txBody>
          <a:bodyPr lIns="0" tIns="0" rIns="0" bIns="0"/>
          <a:lstStyle>
            <a:lvl1pPr>
              <a:defRPr sz="3000" b="1" i="0">
                <a:solidFill>
                  <a:srgbClr val="2B328A"/>
                </a:solidFill>
                <a:latin typeface="Halyard Display"/>
                <a:cs typeface="Halyard Display"/>
              </a:defRPr>
            </a:lvl1pPr>
          </a:lstStyle>
          <a:p>
            <a:r>
              <a:rPr lang="en-US"/>
              <a:t>Click to edit Master title style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12" name="Text Placeholder 3">
            <a:extLst>
              <a:ext uri="{FF2B5EF4-FFF2-40B4-BE49-F238E27FC236}">
                <a16:creationId xmlns:a16="http://schemas.microsoft.com/office/drawing/2014/main" id="{D880CC36-3F66-4E6A-B4DA-51F5F77DCA50}"/>
              </a:ext>
            </a:extLst>
          </p:cNvPr>
          <p:cNvSpPr>
            <a:spLocks noGrp="1"/>
          </p:cNvSpPr>
          <p:nvPr>
            <p:ph type="body" sz="quarter" idx="10" hasCustomPrompt="1"/>
          </p:nvPr>
        </p:nvSpPr>
        <p:spPr>
          <a:xfrm>
            <a:off x="609603" y="994181"/>
            <a:ext cx="7905751" cy="276999"/>
          </a:xfrm>
        </p:spPr>
        <p:txBody>
          <a:bodyPr/>
          <a:lstStyle>
            <a:lvl1pPr>
              <a:defRPr sz="1800">
                <a:solidFill>
                  <a:schemeClr val="tx2"/>
                </a:solidFill>
                <a:latin typeface="Neue Haas Grotesk Text Pro" panose="020B0504020202020204" pitchFamily="34" charset="0"/>
              </a:defRPr>
            </a:lvl1pPr>
          </a:lstStyle>
          <a:p>
            <a:r>
              <a:rPr lang="en-US"/>
              <a:t>Subtitle Here</a:t>
            </a:r>
          </a:p>
        </p:txBody>
      </p:sp>
      <p:sp>
        <p:nvSpPr>
          <p:cNvPr id="7" name="Text Placeholder 6">
            <a:extLst>
              <a:ext uri="{FF2B5EF4-FFF2-40B4-BE49-F238E27FC236}">
                <a16:creationId xmlns:a16="http://schemas.microsoft.com/office/drawing/2014/main" id="{EC7164C6-0780-4746-B378-4D21814A623A}"/>
              </a:ext>
            </a:extLst>
          </p:cNvPr>
          <p:cNvSpPr>
            <a:spLocks noGrp="1"/>
          </p:cNvSpPr>
          <p:nvPr>
            <p:ph type="body" sz="quarter" idx="11"/>
          </p:nvPr>
        </p:nvSpPr>
        <p:spPr>
          <a:xfrm>
            <a:off x="609601" y="1428751"/>
            <a:ext cx="4724400" cy="632930"/>
          </a:xfrm>
        </p:spPr>
        <p:txBody>
          <a:bodyPr/>
          <a:lstStyle>
            <a:lvl1pPr marL="0" indent="0">
              <a:lnSpc>
                <a:spcPts val="2251"/>
              </a:lnSpc>
              <a:spcAft>
                <a:spcPts val="605"/>
              </a:spcAft>
              <a:buFontTx/>
              <a:buNone/>
              <a:defRPr sz="1400">
                <a:latin typeface="Futura Std Book"/>
              </a:defRPr>
            </a:lvl1pPr>
            <a:lvl2pPr>
              <a:lnSpc>
                <a:spcPts val="2295"/>
              </a:lnSpc>
              <a:defRPr sz="1400">
                <a:latin typeface="Futura Std Book"/>
              </a:defRPr>
            </a:lvl2pPr>
            <a:lvl3pPr>
              <a:lnSpc>
                <a:spcPts val="2295"/>
              </a:lnSpc>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p:txBody>
      </p:sp>
      <p:sp>
        <p:nvSpPr>
          <p:cNvPr id="14" name="Text Placeholder 6">
            <a:extLst>
              <a:ext uri="{FF2B5EF4-FFF2-40B4-BE49-F238E27FC236}">
                <a16:creationId xmlns:a16="http://schemas.microsoft.com/office/drawing/2014/main" id="{955F47F8-27DD-48CA-B4CC-440D87ACAA13}"/>
              </a:ext>
            </a:extLst>
          </p:cNvPr>
          <p:cNvSpPr>
            <a:spLocks noGrp="1"/>
          </p:cNvSpPr>
          <p:nvPr>
            <p:ph type="body" sz="quarter" idx="12" hasCustomPrompt="1"/>
          </p:nvPr>
        </p:nvSpPr>
        <p:spPr>
          <a:xfrm>
            <a:off x="5645151" y="1428876"/>
            <a:ext cx="2870200"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pic>
        <p:nvPicPr>
          <p:cNvPr id="9" name="Picture 8">
            <a:extLst>
              <a:ext uri="{FF2B5EF4-FFF2-40B4-BE49-F238E27FC236}">
                <a16:creationId xmlns:a16="http://schemas.microsoft.com/office/drawing/2014/main" id="{6FB60EC6-71A2-4A37-861A-02435033AF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38818596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84" userDrawn="1">
          <p15:clr>
            <a:srgbClr val="FBAE40"/>
          </p15:clr>
        </p15:guide>
        <p15:guide id="4" pos="3456" userDrawn="1">
          <p15:clr>
            <a:srgbClr val="FBAE40"/>
          </p15:clr>
        </p15:guide>
        <p15:guide id="5" pos="3552" userDrawn="1">
          <p15:clr>
            <a:srgbClr val="FBAE40"/>
          </p15:clr>
        </p15:guide>
        <p15:guide id="6" orient="horz" pos="948" userDrawn="1">
          <p15:clr>
            <a:srgbClr val="FBAE40"/>
          </p15:clr>
        </p15:guide>
        <p15:guide id="7" pos="5376" userDrawn="1">
          <p15:clr>
            <a:srgbClr val="FBAE40"/>
          </p15:clr>
        </p15:guide>
        <p15:guide id="8" pos="3360" userDrawn="1">
          <p15:clr>
            <a:srgbClr val="FBAE40"/>
          </p15:clr>
        </p15:guide>
        <p15:guide id="9" orient="horz" pos="2964" userDrawn="1">
          <p15:clr>
            <a:srgbClr val="FBAE40"/>
          </p15:clr>
        </p15:guide>
        <p15:guide id="10" orient="horz" pos="2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Holder 2"/>
          <p:cNvSpPr>
            <a:spLocks noGrp="1"/>
          </p:cNvSpPr>
          <p:nvPr>
            <p:ph type="title"/>
          </p:nvPr>
        </p:nvSpPr>
        <p:spPr>
          <a:xfrm>
            <a:off x="615501" y="443342"/>
            <a:ext cx="7907707" cy="461665"/>
          </a:xfrm>
        </p:spPr>
        <p:txBody>
          <a:bodyPr lIns="0" tIns="0" rIns="0" bIns="0"/>
          <a:lstStyle>
            <a:lvl1pPr>
              <a:defRPr sz="3000" b="1" i="0">
                <a:solidFill>
                  <a:srgbClr val="2B328A"/>
                </a:solidFill>
                <a:latin typeface="Halyard Display"/>
                <a:cs typeface="Halyard Display"/>
              </a:defRPr>
            </a:lvl1pPr>
          </a:lstStyle>
          <a:p>
            <a:r>
              <a:rPr lang="en-US"/>
              <a:t>Click to edit Master title style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12" name="Text Placeholder 3">
            <a:extLst>
              <a:ext uri="{FF2B5EF4-FFF2-40B4-BE49-F238E27FC236}">
                <a16:creationId xmlns:a16="http://schemas.microsoft.com/office/drawing/2014/main" id="{D880CC36-3F66-4E6A-B4DA-51F5F77DCA50}"/>
              </a:ext>
            </a:extLst>
          </p:cNvPr>
          <p:cNvSpPr>
            <a:spLocks noGrp="1"/>
          </p:cNvSpPr>
          <p:nvPr>
            <p:ph type="body" sz="quarter" idx="10" hasCustomPrompt="1"/>
          </p:nvPr>
        </p:nvSpPr>
        <p:spPr>
          <a:xfrm>
            <a:off x="615501" y="994181"/>
            <a:ext cx="7899851" cy="276999"/>
          </a:xfrm>
        </p:spPr>
        <p:txBody>
          <a:bodyPr/>
          <a:lstStyle>
            <a:lvl1pPr>
              <a:defRPr sz="1800">
                <a:solidFill>
                  <a:schemeClr val="tx2"/>
                </a:solidFill>
                <a:latin typeface="Neue Haas Grotesk Text Pro" panose="020B0504020202020204" pitchFamily="34" charset="0"/>
              </a:defRPr>
            </a:lvl1pPr>
          </a:lstStyle>
          <a:p>
            <a:r>
              <a:rPr lang="en-US"/>
              <a:t>Subtitle Here</a:t>
            </a:r>
          </a:p>
        </p:txBody>
      </p:sp>
      <p:sp>
        <p:nvSpPr>
          <p:cNvPr id="7" name="Text Placeholder 6">
            <a:extLst>
              <a:ext uri="{FF2B5EF4-FFF2-40B4-BE49-F238E27FC236}">
                <a16:creationId xmlns:a16="http://schemas.microsoft.com/office/drawing/2014/main" id="{EC7164C6-0780-4746-B378-4D21814A623A}"/>
              </a:ext>
            </a:extLst>
          </p:cNvPr>
          <p:cNvSpPr>
            <a:spLocks noGrp="1"/>
          </p:cNvSpPr>
          <p:nvPr>
            <p:ph type="body" sz="quarter" idx="11"/>
          </p:nvPr>
        </p:nvSpPr>
        <p:spPr>
          <a:xfrm>
            <a:off x="615499" y="1428825"/>
            <a:ext cx="3804101" cy="632930"/>
          </a:xfrm>
        </p:spPr>
        <p:txBody>
          <a:bodyPr/>
          <a:lstStyle>
            <a:lvl1pPr marL="0" indent="0">
              <a:lnSpc>
                <a:spcPts val="2251"/>
              </a:lnSpc>
              <a:spcAft>
                <a:spcPts val="605"/>
              </a:spcAft>
              <a:buFontTx/>
              <a:buNone/>
              <a:defRPr sz="1400">
                <a:latin typeface="Futura Std Book"/>
              </a:defRPr>
            </a:lvl1pPr>
            <a:lvl2pPr>
              <a:lnSpc>
                <a:spcPts val="2295"/>
              </a:lnSpc>
              <a:defRPr sz="1400">
                <a:latin typeface="Futura Std Book"/>
              </a:defRPr>
            </a:lvl2pPr>
            <a:lvl3pPr>
              <a:lnSpc>
                <a:spcPts val="2295"/>
              </a:lnSpc>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p:txBody>
      </p:sp>
      <p:sp>
        <p:nvSpPr>
          <p:cNvPr id="14" name="Text Placeholder 6">
            <a:extLst>
              <a:ext uri="{FF2B5EF4-FFF2-40B4-BE49-F238E27FC236}">
                <a16:creationId xmlns:a16="http://schemas.microsoft.com/office/drawing/2014/main" id="{955F47F8-27DD-48CA-B4CC-440D87ACAA13}"/>
              </a:ext>
            </a:extLst>
          </p:cNvPr>
          <p:cNvSpPr>
            <a:spLocks noGrp="1"/>
          </p:cNvSpPr>
          <p:nvPr>
            <p:ph type="body" sz="quarter" idx="12" hasCustomPrompt="1"/>
          </p:nvPr>
        </p:nvSpPr>
        <p:spPr>
          <a:xfrm>
            <a:off x="4724400" y="2571753"/>
            <a:ext cx="3810000"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sp>
        <p:nvSpPr>
          <p:cNvPr id="11" name="Text Placeholder 6">
            <a:extLst>
              <a:ext uri="{FF2B5EF4-FFF2-40B4-BE49-F238E27FC236}">
                <a16:creationId xmlns:a16="http://schemas.microsoft.com/office/drawing/2014/main" id="{4EFAB784-53BE-44B2-979C-4AFC17AAF2CD}"/>
              </a:ext>
            </a:extLst>
          </p:cNvPr>
          <p:cNvSpPr>
            <a:spLocks noGrp="1"/>
          </p:cNvSpPr>
          <p:nvPr>
            <p:ph type="body" sz="quarter" idx="13"/>
          </p:nvPr>
        </p:nvSpPr>
        <p:spPr>
          <a:xfrm>
            <a:off x="4730300" y="1426466"/>
            <a:ext cx="3804101" cy="632930"/>
          </a:xfrm>
        </p:spPr>
        <p:txBody>
          <a:bodyPr/>
          <a:lstStyle>
            <a:lvl1pPr marL="0" indent="0">
              <a:lnSpc>
                <a:spcPts val="2251"/>
              </a:lnSpc>
              <a:spcAft>
                <a:spcPts val="605"/>
              </a:spcAft>
              <a:buFontTx/>
              <a:buNone/>
              <a:defRPr sz="1400">
                <a:latin typeface="Futura Std Book"/>
              </a:defRPr>
            </a:lvl1pPr>
            <a:lvl2pPr>
              <a:lnSpc>
                <a:spcPts val="2295"/>
              </a:lnSpc>
              <a:defRPr sz="1400">
                <a:latin typeface="Futura Std Book"/>
              </a:defRPr>
            </a:lvl2pPr>
            <a:lvl3pPr>
              <a:lnSpc>
                <a:spcPts val="2295"/>
              </a:lnSpc>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p:txBody>
      </p:sp>
      <p:sp>
        <p:nvSpPr>
          <p:cNvPr id="13" name="Text Placeholder 6">
            <a:extLst>
              <a:ext uri="{FF2B5EF4-FFF2-40B4-BE49-F238E27FC236}">
                <a16:creationId xmlns:a16="http://schemas.microsoft.com/office/drawing/2014/main" id="{00A23E57-2E7F-406A-96EB-5C63D238000E}"/>
              </a:ext>
            </a:extLst>
          </p:cNvPr>
          <p:cNvSpPr>
            <a:spLocks noGrp="1"/>
          </p:cNvSpPr>
          <p:nvPr>
            <p:ph type="body" sz="quarter" idx="14" hasCustomPrompt="1"/>
          </p:nvPr>
        </p:nvSpPr>
        <p:spPr>
          <a:xfrm>
            <a:off x="615499" y="2571754"/>
            <a:ext cx="3804101"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pic>
        <p:nvPicPr>
          <p:cNvPr id="15" name="Picture 14">
            <a:extLst>
              <a:ext uri="{FF2B5EF4-FFF2-40B4-BE49-F238E27FC236}">
                <a16:creationId xmlns:a16="http://schemas.microsoft.com/office/drawing/2014/main" id="{80FBBB59-8939-4F63-8378-15869B2E39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76679731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84" userDrawn="1">
          <p15:clr>
            <a:srgbClr val="FBAE40"/>
          </p15:clr>
        </p15:guide>
        <p15:guide id="4" pos="2784" userDrawn="1">
          <p15:clr>
            <a:srgbClr val="FBAE40"/>
          </p15:clr>
        </p15:guide>
        <p15:guide id="6" orient="horz" pos="948" userDrawn="1">
          <p15:clr>
            <a:srgbClr val="FBAE40"/>
          </p15:clr>
        </p15:guide>
        <p15:guide id="7" pos="5376" userDrawn="1">
          <p15:clr>
            <a:srgbClr val="FBAE40"/>
          </p15:clr>
        </p15:guide>
        <p15:guide id="8" pos="2976" userDrawn="1">
          <p15:clr>
            <a:srgbClr val="FBAE40"/>
          </p15:clr>
        </p15:guide>
        <p15:guide id="9" orient="horz" pos="2964" userDrawn="1">
          <p15:clr>
            <a:srgbClr val="FBAE40"/>
          </p15:clr>
        </p15:guide>
        <p15:guide id="10" orient="horz" pos="2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box left">
    <p:spTree>
      <p:nvGrpSpPr>
        <p:cNvPr id="1" name=""/>
        <p:cNvGrpSpPr/>
        <p:nvPr/>
      </p:nvGrpSpPr>
      <p:grpSpPr>
        <a:xfrm>
          <a:off x="0" y="0"/>
          <a:ext cx="0" cy="0"/>
          <a:chOff x="0" y="0"/>
          <a:chExt cx="0" cy="0"/>
        </a:xfrm>
      </p:grpSpPr>
      <p:sp>
        <p:nvSpPr>
          <p:cNvPr id="2" name="Holder 2"/>
          <p:cNvSpPr>
            <a:spLocks noGrp="1"/>
          </p:cNvSpPr>
          <p:nvPr>
            <p:ph type="title"/>
          </p:nvPr>
        </p:nvSpPr>
        <p:spPr>
          <a:xfrm>
            <a:off x="609600" y="455030"/>
            <a:ext cx="7913605" cy="461665"/>
          </a:xfrm>
        </p:spPr>
        <p:txBody>
          <a:bodyPr lIns="0" tIns="0" rIns="0" bIns="0"/>
          <a:lstStyle>
            <a:lvl1pPr>
              <a:defRPr sz="3000" b="1" i="0">
                <a:solidFill>
                  <a:srgbClr val="2B328A"/>
                </a:solidFill>
                <a:latin typeface="Halyard Display"/>
                <a:cs typeface="Halyard Display"/>
              </a:defRPr>
            </a:lvl1pPr>
          </a:lstStyle>
          <a:p>
            <a:r>
              <a:rPr lang="en-US"/>
              <a:t>Click to edit Master title style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12" name="Text Placeholder 3">
            <a:extLst>
              <a:ext uri="{FF2B5EF4-FFF2-40B4-BE49-F238E27FC236}">
                <a16:creationId xmlns:a16="http://schemas.microsoft.com/office/drawing/2014/main" id="{D880CC36-3F66-4E6A-B4DA-51F5F77DCA50}"/>
              </a:ext>
            </a:extLst>
          </p:cNvPr>
          <p:cNvSpPr>
            <a:spLocks noGrp="1"/>
          </p:cNvSpPr>
          <p:nvPr>
            <p:ph type="body" sz="quarter" idx="10" hasCustomPrompt="1"/>
          </p:nvPr>
        </p:nvSpPr>
        <p:spPr>
          <a:xfrm>
            <a:off x="609603" y="998890"/>
            <a:ext cx="7905751" cy="276999"/>
          </a:xfrm>
        </p:spPr>
        <p:txBody>
          <a:bodyPr/>
          <a:lstStyle>
            <a:lvl1pPr>
              <a:defRPr sz="1800">
                <a:solidFill>
                  <a:schemeClr val="tx2"/>
                </a:solidFill>
                <a:latin typeface="Neue Haas Grotesk Text Pro" panose="020B0504020202020204" pitchFamily="34" charset="0"/>
              </a:defRPr>
            </a:lvl1pPr>
          </a:lstStyle>
          <a:p>
            <a:r>
              <a:rPr lang="en-US"/>
              <a:t>Subtitle here</a:t>
            </a:r>
          </a:p>
        </p:txBody>
      </p:sp>
      <p:sp>
        <p:nvSpPr>
          <p:cNvPr id="14" name="Text Placeholder 6">
            <a:extLst>
              <a:ext uri="{FF2B5EF4-FFF2-40B4-BE49-F238E27FC236}">
                <a16:creationId xmlns:a16="http://schemas.microsoft.com/office/drawing/2014/main" id="{955F47F8-27DD-48CA-B4CC-440D87ACAA13}"/>
              </a:ext>
            </a:extLst>
          </p:cNvPr>
          <p:cNvSpPr>
            <a:spLocks noGrp="1"/>
          </p:cNvSpPr>
          <p:nvPr>
            <p:ph type="body" sz="quarter" idx="12" hasCustomPrompt="1"/>
          </p:nvPr>
        </p:nvSpPr>
        <p:spPr>
          <a:xfrm>
            <a:off x="3663949" y="3325812"/>
            <a:ext cx="2279651" cy="1248483"/>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Second level</a:t>
            </a:r>
          </a:p>
          <a:p>
            <a:pPr lvl="2"/>
            <a:r>
              <a:rPr lang="en-US"/>
              <a:t>Third level</a:t>
            </a:r>
          </a:p>
          <a:p>
            <a:pPr lvl="2"/>
            <a:endParaRPr lang="en-US"/>
          </a:p>
        </p:txBody>
      </p:sp>
      <p:sp>
        <p:nvSpPr>
          <p:cNvPr id="11" name="Text Placeholder 6">
            <a:extLst>
              <a:ext uri="{FF2B5EF4-FFF2-40B4-BE49-F238E27FC236}">
                <a16:creationId xmlns:a16="http://schemas.microsoft.com/office/drawing/2014/main" id="{4EFAB784-53BE-44B2-979C-4AFC17AAF2CD}"/>
              </a:ext>
            </a:extLst>
          </p:cNvPr>
          <p:cNvSpPr>
            <a:spLocks noGrp="1"/>
          </p:cNvSpPr>
          <p:nvPr>
            <p:ph type="body" sz="quarter" idx="13"/>
          </p:nvPr>
        </p:nvSpPr>
        <p:spPr>
          <a:xfrm>
            <a:off x="3663949" y="1504951"/>
            <a:ext cx="4870451" cy="632930"/>
          </a:xfrm>
        </p:spPr>
        <p:txBody>
          <a:bodyPr/>
          <a:lstStyle>
            <a:lvl1pPr marL="0" indent="0">
              <a:lnSpc>
                <a:spcPts val="2251"/>
              </a:lnSpc>
              <a:spcAft>
                <a:spcPts val="605"/>
              </a:spcAft>
              <a:buFontTx/>
              <a:buNone/>
              <a:defRPr sz="1400">
                <a:latin typeface="Futura Std Book"/>
              </a:defRPr>
            </a:lvl1pPr>
            <a:lvl2pPr>
              <a:lnSpc>
                <a:spcPts val="2295"/>
              </a:lnSpc>
              <a:defRPr sz="1400">
                <a:latin typeface="Futura Std Book"/>
              </a:defRPr>
            </a:lvl2pPr>
            <a:lvl3pPr>
              <a:lnSpc>
                <a:spcPts val="2295"/>
              </a:lnSpc>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p:txBody>
      </p:sp>
      <p:sp>
        <p:nvSpPr>
          <p:cNvPr id="15" name="Text Placeholder 6">
            <a:extLst>
              <a:ext uri="{FF2B5EF4-FFF2-40B4-BE49-F238E27FC236}">
                <a16:creationId xmlns:a16="http://schemas.microsoft.com/office/drawing/2014/main" id="{E6DD8BFE-570C-41D5-AFA0-01703CC5C743}"/>
              </a:ext>
            </a:extLst>
          </p:cNvPr>
          <p:cNvSpPr>
            <a:spLocks noGrp="1"/>
          </p:cNvSpPr>
          <p:nvPr>
            <p:ph type="body" sz="quarter" idx="14" hasCustomPrompt="1"/>
          </p:nvPr>
        </p:nvSpPr>
        <p:spPr>
          <a:xfrm>
            <a:off x="6096001" y="3321054"/>
            <a:ext cx="2432051" cy="1248483"/>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Second level</a:t>
            </a:r>
          </a:p>
          <a:p>
            <a:pPr lvl="2"/>
            <a:r>
              <a:rPr lang="en-US"/>
              <a:t>Third level</a:t>
            </a:r>
          </a:p>
          <a:p>
            <a:pPr lvl="2"/>
            <a:endParaRPr lang="en-US"/>
          </a:p>
        </p:txBody>
      </p:sp>
      <p:sp>
        <p:nvSpPr>
          <p:cNvPr id="7" name="Content Placeholder 6">
            <a:extLst>
              <a:ext uri="{FF2B5EF4-FFF2-40B4-BE49-F238E27FC236}">
                <a16:creationId xmlns:a16="http://schemas.microsoft.com/office/drawing/2014/main" id="{32FF7DFE-A432-4584-AC21-E4DE0FD9B7F1}"/>
              </a:ext>
            </a:extLst>
          </p:cNvPr>
          <p:cNvSpPr>
            <a:spLocks noGrp="1"/>
          </p:cNvSpPr>
          <p:nvPr>
            <p:ph sz="quarter" idx="15"/>
          </p:nvPr>
        </p:nvSpPr>
        <p:spPr>
          <a:xfrm>
            <a:off x="609600" y="1504951"/>
            <a:ext cx="2743200" cy="215444"/>
          </a:xfrm>
        </p:spPr>
        <p:txBody>
          <a:bodyPr/>
          <a:lstStyle>
            <a:lvl1pPr>
              <a:defRPr sz="1400" b="1">
                <a:latin typeface="Futura Std Book"/>
              </a:defRPr>
            </a:lvl1pPr>
          </a:lstStyle>
          <a:p>
            <a:pPr lvl="0"/>
            <a:r>
              <a:rPr lang="en-US"/>
              <a:t>Click to edit Master text styles</a:t>
            </a:r>
          </a:p>
        </p:txBody>
      </p:sp>
      <p:pic>
        <p:nvPicPr>
          <p:cNvPr id="17" name="Picture 16">
            <a:extLst>
              <a:ext uri="{FF2B5EF4-FFF2-40B4-BE49-F238E27FC236}">
                <a16:creationId xmlns:a16="http://schemas.microsoft.com/office/drawing/2014/main" id="{C32C8AE3-9D3F-4096-ACCC-AE4AFCA6F1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3130803633"/>
      </p:ext>
    </p:extLst>
  </p:cSld>
  <p:clrMapOvr>
    <a:masterClrMapping/>
  </p:clrMapOvr>
  <p:extLst>
    <p:ext uri="{DCECCB84-F9BA-43D5-87BE-67443E8EF086}">
      <p15:sldGuideLst xmlns:p15="http://schemas.microsoft.com/office/powerpoint/2012/main">
        <p15:guide id="2" pos="2880" userDrawn="1">
          <p15:clr>
            <a:srgbClr val="FBAE40"/>
          </p15:clr>
        </p15:guide>
        <p15:guide id="3" pos="384" userDrawn="1">
          <p15:clr>
            <a:srgbClr val="FBAE40"/>
          </p15:clr>
        </p15:guide>
        <p15:guide id="4" pos="2112" userDrawn="1">
          <p15:clr>
            <a:srgbClr val="FBAE40"/>
          </p15:clr>
        </p15:guide>
        <p15:guide id="6" orient="horz" pos="948" userDrawn="1">
          <p15:clr>
            <a:srgbClr val="FBAE40"/>
          </p15:clr>
        </p15:guide>
        <p15:guide id="7" pos="5376" userDrawn="1">
          <p15:clr>
            <a:srgbClr val="FBAE40"/>
          </p15:clr>
        </p15:guide>
        <p15:guide id="8" pos="3744" userDrawn="1">
          <p15:clr>
            <a:srgbClr val="FBAE40"/>
          </p15:clr>
        </p15:guide>
        <p15:guide id="9" pos="2208" userDrawn="1">
          <p15:clr>
            <a:srgbClr val="FBAE40"/>
          </p15:clr>
        </p15:guide>
        <p15:guide id="10" pos="3840" userDrawn="1">
          <p15:clr>
            <a:srgbClr val="FBAE40"/>
          </p15:clr>
        </p15:guide>
        <p15:guide id="11" orient="horz" pos="152" userDrawn="1">
          <p15:clr>
            <a:srgbClr val="FBAE40"/>
          </p15:clr>
        </p15:guide>
        <p15:guide id="12" pos="2308" userDrawn="1">
          <p15:clr>
            <a:srgbClr val="FBAE40"/>
          </p15:clr>
        </p15:guide>
        <p15:guide id="13" orient="horz" pos="29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Holder 2"/>
          <p:cNvSpPr>
            <a:spLocks noGrp="1"/>
          </p:cNvSpPr>
          <p:nvPr>
            <p:ph type="title"/>
          </p:nvPr>
        </p:nvSpPr>
        <p:spPr>
          <a:xfrm>
            <a:off x="609600" y="455030"/>
            <a:ext cx="7913605" cy="461665"/>
          </a:xfrm>
        </p:spPr>
        <p:txBody>
          <a:bodyPr lIns="0" tIns="0" rIns="0" bIns="0"/>
          <a:lstStyle>
            <a:lvl1pPr>
              <a:defRPr sz="3000" b="1" i="0">
                <a:solidFill>
                  <a:srgbClr val="2B328A"/>
                </a:solidFill>
                <a:latin typeface="Halyard Display"/>
                <a:cs typeface="Halyard Display"/>
              </a:defRPr>
            </a:lvl1pPr>
          </a:lstStyle>
          <a:p>
            <a:r>
              <a:rPr lang="en-US"/>
              <a:t>Click to edit Master title style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12" name="Text Placeholder 3">
            <a:extLst>
              <a:ext uri="{FF2B5EF4-FFF2-40B4-BE49-F238E27FC236}">
                <a16:creationId xmlns:a16="http://schemas.microsoft.com/office/drawing/2014/main" id="{D880CC36-3F66-4E6A-B4DA-51F5F77DCA50}"/>
              </a:ext>
            </a:extLst>
          </p:cNvPr>
          <p:cNvSpPr>
            <a:spLocks noGrp="1"/>
          </p:cNvSpPr>
          <p:nvPr>
            <p:ph type="body" sz="quarter" idx="10" hasCustomPrompt="1"/>
          </p:nvPr>
        </p:nvSpPr>
        <p:spPr>
          <a:xfrm>
            <a:off x="609603" y="998890"/>
            <a:ext cx="7905751" cy="276999"/>
          </a:xfrm>
        </p:spPr>
        <p:txBody>
          <a:bodyPr/>
          <a:lstStyle>
            <a:lvl1pPr>
              <a:defRPr sz="1800">
                <a:solidFill>
                  <a:schemeClr val="tx2"/>
                </a:solidFill>
                <a:latin typeface="Neue Haas Grotesk Text Pro" panose="020B0504020202020204" pitchFamily="34" charset="0"/>
              </a:defRPr>
            </a:lvl1pPr>
          </a:lstStyle>
          <a:p>
            <a:r>
              <a:rPr lang="en-US"/>
              <a:t>Subtitle here</a:t>
            </a:r>
          </a:p>
        </p:txBody>
      </p:sp>
      <p:sp>
        <p:nvSpPr>
          <p:cNvPr id="14" name="Text Placeholder 6">
            <a:extLst>
              <a:ext uri="{FF2B5EF4-FFF2-40B4-BE49-F238E27FC236}">
                <a16:creationId xmlns:a16="http://schemas.microsoft.com/office/drawing/2014/main" id="{955F47F8-27DD-48CA-B4CC-440D87ACAA13}"/>
              </a:ext>
            </a:extLst>
          </p:cNvPr>
          <p:cNvSpPr>
            <a:spLocks noGrp="1"/>
          </p:cNvSpPr>
          <p:nvPr>
            <p:ph type="body" sz="quarter" idx="12" hasCustomPrompt="1"/>
          </p:nvPr>
        </p:nvSpPr>
        <p:spPr>
          <a:xfrm>
            <a:off x="3663951" y="3100799"/>
            <a:ext cx="2279651"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sp>
        <p:nvSpPr>
          <p:cNvPr id="11" name="Text Placeholder 6">
            <a:extLst>
              <a:ext uri="{FF2B5EF4-FFF2-40B4-BE49-F238E27FC236}">
                <a16:creationId xmlns:a16="http://schemas.microsoft.com/office/drawing/2014/main" id="{4EFAB784-53BE-44B2-979C-4AFC17AAF2CD}"/>
              </a:ext>
            </a:extLst>
          </p:cNvPr>
          <p:cNvSpPr>
            <a:spLocks noGrp="1"/>
          </p:cNvSpPr>
          <p:nvPr>
            <p:ph type="body" sz="quarter" idx="13"/>
          </p:nvPr>
        </p:nvSpPr>
        <p:spPr>
          <a:xfrm>
            <a:off x="3663949" y="1504950"/>
            <a:ext cx="4870451" cy="632930"/>
          </a:xfrm>
        </p:spPr>
        <p:txBody>
          <a:bodyPr/>
          <a:lstStyle>
            <a:lvl1pPr marL="0" indent="0">
              <a:lnSpc>
                <a:spcPts val="2251"/>
              </a:lnSpc>
              <a:spcAft>
                <a:spcPts val="605"/>
              </a:spcAft>
              <a:buFontTx/>
              <a:buNone/>
              <a:defRPr sz="1400">
                <a:latin typeface="Futura Std Book"/>
              </a:defRPr>
            </a:lvl1pPr>
            <a:lvl2pPr>
              <a:lnSpc>
                <a:spcPts val="2295"/>
              </a:lnSpc>
              <a:defRPr sz="1400">
                <a:latin typeface="Futura Std Book"/>
              </a:defRPr>
            </a:lvl2pPr>
            <a:lvl3pPr>
              <a:lnSpc>
                <a:spcPts val="2295"/>
              </a:lnSpc>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p:txBody>
      </p:sp>
      <p:sp>
        <p:nvSpPr>
          <p:cNvPr id="15" name="Text Placeholder 6">
            <a:extLst>
              <a:ext uri="{FF2B5EF4-FFF2-40B4-BE49-F238E27FC236}">
                <a16:creationId xmlns:a16="http://schemas.microsoft.com/office/drawing/2014/main" id="{E6DD8BFE-570C-41D5-AFA0-01703CC5C743}"/>
              </a:ext>
            </a:extLst>
          </p:cNvPr>
          <p:cNvSpPr>
            <a:spLocks noGrp="1"/>
          </p:cNvSpPr>
          <p:nvPr>
            <p:ph type="body" sz="quarter" idx="14" hasCustomPrompt="1"/>
          </p:nvPr>
        </p:nvSpPr>
        <p:spPr>
          <a:xfrm>
            <a:off x="6103528" y="3112088"/>
            <a:ext cx="2432051"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pic>
        <p:nvPicPr>
          <p:cNvPr id="16" name="Picture 15">
            <a:extLst>
              <a:ext uri="{FF2B5EF4-FFF2-40B4-BE49-F238E27FC236}">
                <a16:creationId xmlns:a16="http://schemas.microsoft.com/office/drawing/2014/main" id="{7474D140-46F4-4658-89A7-0A1C75F49E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2910837349"/>
      </p:ext>
    </p:extLst>
  </p:cSld>
  <p:clrMapOvr>
    <a:masterClrMapping/>
  </p:clrMapOvr>
  <p:extLst>
    <p:ext uri="{DCECCB84-F9BA-43D5-87BE-67443E8EF086}">
      <p15:sldGuideLst xmlns:p15="http://schemas.microsoft.com/office/powerpoint/2012/main">
        <p15:guide id="2" pos="2880" userDrawn="1">
          <p15:clr>
            <a:srgbClr val="FBAE40"/>
          </p15:clr>
        </p15:guide>
        <p15:guide id="3" pos="384" userDrawn="1">
          <p15:clr>
            <a:srgbClr val="FBAE40"/>
          </p15:clr>
        </p15:guide>
        <p15:guide id="4" pos="2112" userDrawn="1">
          <p15:clr>
            <a:srgbClr val="FBAE40"/>
          </p15:clr>
        </p15:guide>
        <p15:guide id="6" orient="horz" pos="948" userDrawn="1">
          <p15:clr>
            <a:srgbClr val="FBAE40"/>
          </p15:clr>
        </p15:guide>
        <p15:guide id="7" pos="5376" userDrawn="1">
          <p15:clr>
            <a:srgbClr val="FBAE40"/>
          </p15:clr>
        </p15:guide>
        <p15:guide id="8" pos="3744" userDrawn="1">
          <p15:clr>
            <a:srgbClr val="FBAE40"/>
          </p15:clr>
        </p15:guide>
        <p15:guide id="9" pos="2208" userDrawn="1">
          <p15:clr>
            <a:srgbClr val="FBAE40"/>
          </p15:clr>
        </p15:guide>
        <p15:guide id="10" pos="3840" userDrawn="1">
          <p15:clr>
            <a:srgbClr val="FBAE40"/>
          </p15:clr>
        </p15:guide>
        <p15:guide id="11" orient="horz" pos="152" userDrawn="1">
          <p15:clr>
            <a:srgbClr val="FBAE40"/>
          </p15:clr>
        </p15:guide>
        <p15:guide id="12" pos="2308" userDrawn="1">
          <p15:clr>
            <a:srgbClr val="FBAE40"/>
          </p15:clr>
        </p15:guide>
        <p15:guide id="13" orient="horz" pos="29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box righ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609601" y="438154"/>
            <a:ext cx="5181600" cy="461665"/>
          </a:xfrm>
        </p:spPr>
        <p:txBody>
          <a:bodyPr lIns="0" tIns="0" rIns="0" bIns="0"/>
          <a:lstStyle>
            <a:lvl1pPr>
              <a:defRPr sz="3000" b="1" i="0">
                <a:solidFill>
                  <a:srgbClr val="2B328A"/>
                </a:solidFill>
                <a:latin typeface="Halyard Display"/>
                <a:cs typeface="Halyard Display"/>
              </a:defRPr>
            </a:lvl1pPr>
          </a:lstStyle>
          <a:p>
            <a:r>
              <a:rPr lang="en-US"/>
              <a:t>Click to edit title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12" name="Text Placeholder 3">
            <a:extLst>
              <a:ext uri="{FF2B5EF4-FFF2-40B4-BE49-F238E27FC236}">
                <a16:creationId xmlns:a16="http://schemas.microsoft.com/office/drawing/2014/main" id="{D880CC36-3F66-4E6A-B4DA-51F5F77DCA50}"/>
              </a:ext>
            </a:extLst>
          </p:cNvPr>
          <p:cNvSpPr>
            <a:spLocks noGrp="1"/>
          </p:cNvSpPr>
          <p:nvPr>
            <p:ph type="body" sz="quarter" idx="10" hasCustomPrompt="1"/>
          </p:nvPr>
        </p:nvSpPr>
        <p:spPr>
          <a:xfrm>
            <a:off x="606527" y="1049646"/>
            <a:ext cx="5178424" cy="276999"/>
          </a:xfrm>
        </p:spPr>
        <p:txBody>
          <a:bodyPr/>
          <a:lstStyle>
            <a:lvl1pPr>
              <a:defRPr sz="1800">
                <a:solidFill>
                  <a:schemeClr val="tx2"/>
                </a:solidFill>
                <a:latin typeface="Neue Haas Grotesk Text Pro" panose="020B0504020202020204" pitchFamily="34" charset="0"/>
              </a:defRPr>
            </a:lvl1pPr>
          </a:lstStyle>
          <a:p>
            <a:r>
              <a:rPr lang="en-US"/>
              <a:t>Subtitle here</a:t>
            </a:r>
          </a:p>
        </p:txBody>
      </p:sp>
      <p:sp>
        <p:nvSpPr>
          <p:cNvPr id="14" name="Text Placeholder 6">
            <a:extLst>
              <a:ext uri="{FF2B5EF4-FFF2-40B4-BE49-F238E27FC236}">
                <a16:creationId xmlns:a16="http://schemas.microsoft.com/office/drawing/2014/main" id="{955F47F8-27DD-48CA-B4CC-440D87ACAA13}"/>
              </a:ext>
            </a:extLst>
          </p:cNvPr>
          <p:cNvSpPr>
            <a:spLocks noGrp="1"/>
          </p:cNvSpPr>
          <p:nvPr>
            <p:ph type="body" sz="quarter" idx="12" hasCustomPrompt="1"/>
          </p:nvPr>
        </p:nvSpPr>
        <p:spPr>
          <a:xfrm>
            <a:off x="609600" y="2872171"/>
            <a:ext cx="5181600"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sp>
        <p:nvSpPr>
          <p:cNvPr id="11" name="Text Placeholder 6">
            <a:extLst>
              <a:ext uri="{FF2B5EF4-FFF2-40B4-BE49-F238E27FC236}">
                <a16:creationId xmlns:a16="http://schemas.microsoft.com/office/drawing/2014/main" id="{4EFAB784-53BE-44B2-979C-4AFC17AAF2CD}"/>
              </a:ext>
            </a:extLst>
          </p:cNvPr>
          <p:cNvSpPr>
            <a:spLocks noGrp="1"/>
          </p:cNvSpPr>
          <p:nvPr>
            <p:ph type="body" sz="quarter" idx="13"/>
          </p:nvPr>
        </p:nvSpPr>
        <p:spPr>
          <a:xfrm>
            <a:off x="612776" y="1505952"/>
            <a:ext cx="5178424" cy="1222835"/>
          </a:xfrm>
        </p:spPr>
        <p:txBody>
          <a:bodyPr/>
          <a:lstStyle>
            <a:lvl1pPr marL="0" indent="0">
              <a:lnSpc>
                <a:spcPts val="2251"/>
              </a:lnSpc>
              <a:spcAft>
                <a:spcPts val="605"/>
              </a:spcAft>
              <a:buFontTx/>
              <a:buNone/>
              <a:defRPr sz="1400">
                <a:latin typeface="Futura Std Book"/>
              </a:defRPr>
            </a:lvl1pPr>
            <a:lvl2pPr marL="542918" indent="-285750">
              <a:lnSpc>
                <a:spcPts val="2295"/>
              </a:lnSpc>
              <a:buClr>
                <a:schemeClr val="accent5"/>
              </a:buClr>
              <a:buFont typeface="Wingdings" panose="05000000000000000000" pitchFamily="2" charset="2"/>
              <a:buChar char="§"/>
              <a:defRPr sz="1400">
                <a:latin typeface="Futura Std Book"/>
              </a:defRPr>
            </a:lvl2pPr>
            <a:lvl3pPr marL="800088" indent="-285750">
              <a:lnSpc>
                <a:spcPts val="2295"/>
              </a:lnSpc>
              <a:buClr>
                <a:schemeClr val="accent5"/>
              </a:buClr>
              <a:buFont typeface="Wingdings" panose="05000000000000000000" pitchFamily="2" charset="2"/>
              <a:buChar char="§"/>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a:extLst>
              <a:ext uri="{FF2B5EF4-FFF2-40B4-BE49-F238E27FC236}">
                <a16:creationId xmlns:a16="http://schemas.microsoft.com/office/drawing/2014/main" id="{5AF0BDCE-45AC-40E8-A733-A4520665C480}"/>
              </a:ext>
            </a:extLst>
          </p:cNvPr>
          <p:cNvSpPr>
            <a:spLocks noGrp="1"/>
          </p:cNvSpPr>
          <p:nvPr>
            <p:ph sz="quarter" idx="14"/>
          </p:nvPr>
        </p:nvSpPr>
        <p:spPr>
          <a:xfrm>
            <a:off x="6096000" y="0"/>
            <a:ext cx="3048000" cy="215444"/>
          </a:xfrm>
        </p:spPr>
        <p:txBody>
          <a:bodyPr/>
          <a:lstStyle>
            <a:lvl1pPr>
              <a:defRPr sz="1400" b="0">
                <a:latin typeface="Futura Std Book"/>
              </a:defRPr>
            </a:lvl1pPr>
          </a:lstStyle>
          <a:p>
            <a:pPr lvl="0"/>
            <a:r>
              <a:rPr lang="en-US"/>
              <a:t>Click to edit Master text styles</a:t>
            </a:r>
          </a:p>
        </p:txBody>
      </p:sp>
      <p:sp>
        <p:nvSpPr>
          <p:cNvPr id="15" name="Text Placeholder 8">
            <a:extLst>
              <a:ext uri="{FF2B5EF4-FFF2-40B4-BE49-F238E27FC236}">
                <a16:creationId xmlns:a16="http://schemas.microsoft.com/office/drawing/2014/main" id="{C248F2A7-79D5-4915-BD82-FDE5B58B6C53}"/>
              </a:ext>
            </a:extLst>
          </p:cNvPr>
          <p:cNvSpPr>
            <a:spLocks noGrp="1"/>
          </p:cNvSpPr>
          <p:nvPr>
            <p:ph type="body" sz="quarter" idx="11" hasCustomPrompt="1"/>
          </p:nvPr>
        </p:nvSpPr>
        <p:spPr>
          <a:xfrm rot="16200000">
            <a:off x="5554339" y="4211050"/>
            <a:ext cx="911648" cy="76944"/>
          </a:xfrm>
        </p:spPr>
        <p:txBody>
          <a:bodyPr/>
          <a:lstStyle>
            <a:lvl1pPr>
              <a:defRPr sz="500">
                <a:latin typeface="+mn-lt"/>
              </a:defRPr>
            </a:lvl1pPr>
          </a:lstStyle>
          <a:p>
            <a:pPr lvl="0"/>
            <a:r>
              <a:rPr lang="en-US"/>
              <a:t>Photo courtesy of here. </a:t>
            </a:r>
          </a:p>
        </p:txBody>
      </p:sp>
      <p:pic>
        <p:nvPicPr>
          <p:cNvPr id="16" name="Picture 15">
            <a:extLst>
              <a:ext uri="{FF2B5EF4-FFF2-40B4-BE49-F238E27FC236}">
                <a16:creationId xmlns:a16="http://schemas.microsoft.com/office/drawing/2014/main" id="{3FE014E9-F7B4-43E7-9B35-74FFA3D14E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614207985"/>
      </p:ext>
    </p:extLst>
  </p:cSld>
  <p:clrMapOvr>
    <a:masterClrMapping/>
  </p:clrMapOvr>
  <p:extLst>
    <p:ext uri="{DCECCB84-F9BA-43D5-87BE-67443E8EF086}">
      <p15:sldGuideLst xmlns:p15="http://schemas.microsoft.com/office/powerpoint/2012/main">
        <p15:guide id="1" orient="horz" pos="2964" userDrawn="1">
          <p15:clr>
            <a:srgbClr val="FBAE40"/>
          </p15:clr>
        </p15:guide>
        <p15:guide id="2" pos="2880" userDrawn="1">
          <p15:clr>
            <a:srgbClr val="FBAE40"/>
          </p15:clr>
        </p15:guide>
        <p15:guide id="3" pos="384" userDrawn="1">
          <p15:clr>
            <a:srgbClr val="FBAE40"/>
          </p15:clr>
        </p15:guide>
        <p15:guide id="4" pos="2112" userDrawn="1">
          <p15:clr>
            <a:srgbClr val="FBAE40"/>
          </p15:clr>
        </p15:guide>
        <p15:guide id="6" orient="horz" pos="948" userDrawn="1">
          <p15:clr>
            <a:srgbClr val="FBAE40"/>
          </p15:clr>
        </p15:guide>
        <p15:guide id="7" pos="5376" userDrawn="1">
          <p15:clr>
            <a:srgbClr val="FBAE40"/>
          </p15:clr>
        </p15:guide>
        <p15:guide id="8" pos="3744" userDrawn="1">
          <p15:clr>
            <a:srgbClr val="FBAE40"/>
          </p15:clr>
        </p15:guide>
        <p15:guide id="9" pos="2208" userDrawn="1">
          <p15:clr>
            <a:srgbClr val="FBAE40"/>
          </p15:clr>
        </p15:guide>
        <p15:guide id="10" pos="3840" userDrawn="1">
          <p15:clr>
            <a:srgbClr val="FBAE40"/>
          </p15:clr>
        </p15:guide>
        <p15:guide id="11" orient="horz" pos="276" userDrawn="1">
          <p15:clr>
            <a:srgbClr val="FBAE40"/>
          </p15:clr>
        </p15:guide>
        <p15:guide id="12" pos="36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609601" y="438154"/>
            <a:ext cx="5181600" cy="461665"/>
          </a:xfrm>
        </p:spPr>
        <p:txBody>
          <a:bodyPr lIns="0" tIns="0" rIns="0" bIns="0"/>
          <a:lstStyle>
            <a:lvl1pPr>
              <a:defRPr sz="3000" b="1" i="0">
                <a:solidFill>
                  <a:srgbClr val="2B328A"/>
                </a:solidFill>
                <a:latin typeface="Halyard Display"/>
                <a:cs typeface="Halyard Display"/>
              </a:defRPr>
            </a:lvl1pPr>
          </a:lstStyle>
          <a:p>
            <a:r>
              <a:rPr lang="en-US"/>
              <a:t>Click to edit title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12" name="Text Placeholder 3">
            <a:extLst>
              <a:ext uri="{FF2B5EF4-FFF2-40B4-BE49-F238E27FC236}">
                <a16:creationId xmlns:a16="http://schemas.microsoft.com/office/drawing/2014/main" id="{D880CC36-3F66-4E6A-B4DA-51F5F77DCA50}"/>
              </a:ext>
            </a:extLst>
          </p:cNvPr>
          <p:cNvSpPr>
            <a:spLocks noGrp="1"/>
          </p:cNvSpPr>
          <p:nvPr>
            <p:ph type="body" sz="quarter" idx="10" hasCustomPrompt="1"/>
          </p:nvPr>
        </p:nvSpPr>
        <p:spPr>
          <a:xfrm>
            <a:off x="606527" y="1049646"/>
            <a:ext cx="5178424" cy="276999"/>
          </a:xfrm>
        </p:spPr>
        <p:txBody>
          <a:bodyPr/>
          <a:lstStyle>
            <a:lvl1pPr>
              <a:defRPr sz="1800">
                <a:solidFill>
                  <a:schemeClr val="tx2"/>
                </a:solidFill>
                <a:latin typeface="Neue Haas Grotesk Text Pro" panose="020B0504020202020204" pitchFamily="34" charset="0"/>
              </a:defRPr>
            </a:lvl1pPr>
          </a:lstStyle>
          <a:p>
            <a:r>
              <a:rPr lang="en-US"/>
              <a:t>Subtitle here</a:t>
            </a:r>
          </a:p>
        </p:txBody>
      </p:sp>
      <p:sp>
        <p:nvSpPr>
          <p:cNvPr id="14" name="Text Placeholder 6">
            <a:extLst>
              <a:ext uri="{FF2B5EF4-FFF2-40B4-BE49-F238E27FC236}">
                <a16:creationId xmlns:a16="http://schemas.microsoft.com/office/drawing/2014/main" id="{955F47F8-27DD-48CA-B4CC-440D87ACAA13}"/>
              </a:ext>
            </a:extLst>
          </p:cNvPr>
          <p:cNvSpPr>
            <a:spLocks noGrp="1"/>
          </p:cNvSpPr>
          <p:nvPr>
            <p:ph type="body" sz="quarter" idx="12" hasCustomPrompt="1"/>
          </p:nvPr>
        </p:nvSpPr>
        <p:spPr>
          <a:xfrm>
            <a:off x="609600" y="2876550"/>
            <a:ext cx="5181600" cy="1299779"/>
          </a:xfrm>
        </p:spPr>
        <p:txBody>
          <a:bodyPr/>
          <a:lstStyle>
            <a:lvl1pPr marL="285744" indent="-285744">
              <a:lnSpc>
                <a:spcPts val="2251"/>
              </a:lnSpc>
              <a:spcBef>
                <a:spcPts val="405"/>
              </a:spcBef>
              <a:buClr>
                <a:schemeClr val="accent5"/>
              </a:buClr>
              <a:buSzPct val="110000"/>
              <a:buFont typeface="Wingdings" panose="05000000000000000000" pitchFamily="2" charset="2"/>
              <a:buChar char="§"/>
              <a:defRPr sz="1400">
                <a:latin typeface="Futura Std Book"/>
              </a:defRPr>
            </a:lvl1pPr>
            <a:lvl2pPr marL="542912" indent="-285744">
              <a:lnSpc>
                <a:spcPts val="2251"/>
              </a:lnSpc>
              <a:spcBef>
                <a:spcPts val="405"/>
              </a:spcBef>
              <a:buClr>
                <a:schemeClr val="accent5"/>
              </a:buClr>
              <a:buSzPct val="100000"/>
              <a:buFont typeface="Wingdings" panose="05000000000000000000" pitchFamily="2" charset="2"/>
              <a:buChar char="§"/>
              <a:defRPr sz="1400">
                <a:latin typeface="+mn-lt"/>
              </a:defRPr>
            </a:lvl2pPr>
            <a:lvl3pPr marL="800080" indent="-285744">
              <a:lnSpc>
                <a:spcPts val="2251"/>
              </a:lnSpc>
              <a:spcBef>
                <a:spcPts val="405"/>
              </a:spcBef>
              <a:buClr>
                <a:schemeClr val="accent5"/>
              </a:buClr>
              <a:buFont typeface="Wingdings" panose="05000000000000000000" pitchFamily="2" charset="2"/>
              <a:buChar char="§"/>
              <a:defRPr sz="1400">
                <a:latin typeface="+mn-lt"/>
              </a:defRPr>
            </a:lvl3pPr>
            <a:lvl4pPr>
              <a:lnSpc>
                <a:spcPts val="2295"/>
              </a:lnSpc>
              <a:defRPr sz="1400">
                <a:latin typeface="Futura Std Book"/>
              </a:defRPr>
            </a:lvl4pPr>
            <a:lvl5pPr>
              <a:lnSpc>
                <a:spcPts val="2295"/>
              </a:lnSpc>
              <a:defRPr sz="1400">
                <a:latin typeface="Futura Std Book"/>
              </a:defRPr>
            </a:lvl5pPr>
          </a:lstStyle>
          <a:p>
            <a:pPr lvl="0"/>
            <a:r>
              <a:rPr lang="en-US"/>
              <a:t>Edit bullet text styles</a:t>
            </a:r>
          </a:p>
          <a:p>
            <a:pPr lvl="1"/>
            <a:r>
              <a:rPr lang="en-US"/>
              <a:t>Second level</a:t>
            </a:r>
          </a:p>
          <a:p>
            <a:pPr lvl="2"/>
            <a:r>
              <a:rPr lang="en-US"/>
              <a:t>Third level</a:t>
            </a:r>
          </a:p>
          <a:p>
            <a:pPr lvl="2"/>
            <a:endParaRPr lang="en-US"/>
          </a:p>
        </p:txBody>
      </p:sp>
      <p:sp>
        <p:nvSpPr>
          <p:cNvPr id="11" name="Text Placeholder 6">
            <a:extLst>
              <a:ext uri="{FF2B5EF4-FFF2-40B4-BE49-F238E27FC236}">
                <a16:creationId xmlns:a16="http://schemas.microsoft.com/office/drawing/2014/main" id="{4EFAB784-53BE-44B2-979C-4AFC17AAF2CD}"/>
              </a:ext>
            </a:extLst>
          </p:cNvPr>
          <p:cNvSpPr>
            <a:spLocks noGrp="1"/>
          </p:cNvSpPr>
          <p:nvPr>
            <p:ph type="body" sz="quarter" idx="13"/>
          </p:nvPr>
        </p:nvSpPr>
        <p:spPr>
          <a:xfrm>
            <a:off x="612776" y="1505953"/>
            <a:ext cx="5178424" cy="632930"/>
          </a:xfrm>
        </p:spPr>
        <p:txBody>
          <a:bodyPr/>
          <a:lstStyle>
            <a:lvl1pPr marL="0" indent="0">
              <a:lnSpc>
                <a:spcPts val="2251"/>
              </a:lnSpc>
              <a:spcAft>
                <a:spcPts val="605"/>
              </a:spcAft>
              <a:buFontTx/>
              <a:buNone/>
              <a:defRPr sz="1400">
                <a:latin typeface="Futura Std Book"/>
              </a:defRPr>
            </a:lvl1pPr>
            <a:lvl2pPr>
              <a:lnSpc>
                <a:spcPts val="2295"/>
              </a:lnSpc>
              <a:defRPr sz="1400">
                <a:latin typeface="Futura Std Book"/>
              </a:defRPr>
            </a:lvl2pPr>
            <a:lvl3pPr>
              <a:lnSpc>
                <a:spcPts val="2295"/>
              </a:lnSpc>
              <a:defRPr sz="1400">
                <a:latin typeface="Futura Std Book"/>
              </a:defRPr>
            </a:lvl3pPr>
            <a:lvl4pPr>
              <a:lnSpc>
                <a:spcPts val="2295"/>
              </a:lnSpc>
              <a:defRPr sz="1400">
                <a:latin typeface="Futura Std Book"/>
              </a:defRPr>
            </a:lvl4pPr>
            <a:lvl5pPr>
              <a:lnSpc>
                <a:spcPts val="2295"/>
              </a:lnSpc>
              <a:defRPr sz="1400">
                <a:latin typeface="Futura Std Book"/>
              </a:defRPr>
            </a:lvl5pPr>
          </a:lstStyle>
          <a:p>
            <a:pPr lvl="0"/>
            <a:r>
              <a:rPr lang="en-US"/>
              <a:t>Click to edit Master text styles</a:t>
            </a:r>
          </a:p>
          <a:p>
            <a:pPr lvl="1"/>
            <a:r>
              <a:rPr lang="en-US"/>
              <a:t>Second level</a:t>
            </a:r>
          </a:p>
        </p:txBody>
      </p:sp>
      <p:sp>
        <p:nvSpPr>
          <p:cNvPr id="15" name="Text Placeholder 7">
            <a:extLst>
              <a:ext uri="{FF2B5EF4-FFF2-40B4-BE49-F238E27FC236}">
                <a16:creationId xmlns:a16="http://schemas.microsoft.com/office/drawing/2014/main" id="{E84368D4-DF2D-41E8-A716-7A0BA125E539}"/>
              </a:ext>
            </a:extLst>
          </p:cNvPr>
          <p:cNvSpPr>
            <a:spLocks noGrp="1"/>
          </p:cNvSpPr>
          <p:nvPr>
            <p:ph type="body" sz="quarter" idx="16" hasCustomPrompt="1"/>
          </p:nvPr>
        </p:nvSpPr>
        <p:spPr>
          <a:xfrm rot="-5400000">
            <a:off x="5023346" y="3695328"/>
            <a:ext cx="1943100" cy="76944"/>
          </a:xfrm>
        </p:spPr>
        <p:txBody>
          <a:bodyPr/>
          <a:lstStyle>
            <a:lvl1pPr>
              <a:defRPr sz="500" b="0">
                <a:latin typeface="+mn-lt"/>
              </a:defRPr>
            </a:lvl1pPr>
            <a:lvl2pPr>
              <a:defRPr sz="600" b="0">
                <a:latin typeface="+mn-lt"/>
              </a:defRPr>
            </a:lvl2pPr>
            <a:lvl3pPr>
              <a:defRPr sz="600" b="0">
                <a:latin typeface="+mn-lt"/>
              </a:defRPr>
            </a:lvl3pPr>
            <a:lvl4pPr>
              <a:defRPr sz="600" b="0">
                <a:latin typeface="+mn-lt"/>
              </a:defRPr>
            </a:lvl4pPr>
            <a:lvl5pPr>
              <a:defRPr sz="600" b="0">
                <a:latin typeface="+mn-lt"/>
              </a:defRPr>
            </a:lvl5pPr>
          </a:lstStyle>
          <a:p>
            <a:pPr lvl="0"/>
            <a:r>
              <a:rPr lang="en-US"/>
              <a:t>Photo courtesy of ATSU</a:t>
            </a:r>
          </a:p>
        </p:txBody>
      </p:sp>
      <p:pic>
        <p:nvPicPr>
          <p:cNvPr id="5" name="Picture 4">
            <a:extLst>
              <a:ext uri="{FF2B5EF4-FFF2-40B4-BE49-F238E27FC236}">
                <a16:creationId xmlns:a16="http://schemas.microsoft.com/office/drawing/2014/main" id="{BBF4478D-9D66-483F-968D-F4563F2E2E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735" r="34531"/>
          <a:stretch/>
        </p:blipFill>
        <p:spPr>
          <a:xfrm>
            <a:off x="6096000" y="0"/>
            <a:ext cx="3048001" cy="4705350"/>
          </a:xfrm>
          <a:prstGeom prst="rect">
            <a:avLst/>
          </a:prstGeom>
        </p:spPr>
      </p:pic>
      <p:pic>
        <p:nvPicPr>
          <p:cNvPr id="16" name="Picture 15">
            <a:extLst>
              <a:ext uri="{FF2B5EF4-FFF2-40B4-BE49-F238E27FC236}">
                <a16:creationId xmlns:a16="http://schemas.microsoft.com/office/drawing/2014/main" id="{1568B2A1-14A1-4BF0-9113-81C28F7793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3474819945"/>
      </p:ext>
    </p:extLst>
  </p:cSld>
  <p:clrMapOvr>
    <a:masterClrMapping/>
  </p:clrMapOvr>
  <p:extLst>
    <p:ext uri="{DCECCB84-F9BA-43D5-87BE-67443E8EF086}">
      <p15:sldGuideLst xmlns:p15="http://schemas.microsoft.com/office/powerpoint/2012/main">
        <p15:guide id="1" orient="horz" pos="2964" userDrawn="1">
          <p15:clr>
            <a:srgbClr val="FBAE40"/>
          </p15:clr>
        </p15:guide>
        <p15:guide id="2" pos="2880" userDrawn="1">
          <p15:clr>
            <a:srgbClr val="FBAE40"/>
          </p15:clr>
        </p15:guide>
        <p15:guide id="3" pos="384" userDrawn="1">
          <p15:clr>
            <a:srgbClr val="FBAE40"/>
          </p15:clr>
        </p15:guide>
        <p15:guide id="4" pos="2112" userDrawn="1">
          <p15:clr>
            <a:srgbClr val="FBAE40"/>
          </p15:clr>
        </p15:guide>
        <p15:guide id="6" orient="horz" pos="948" userDrawn="1">
          <p15:clr>
            <a:srgbClr val="FBAE40"/>
          </p15:clr>
        </p15:guide>
        <p15:guide id="7" pos="5376" userDrawn="1">
          <p15:clr>
            <a:srgbClr val="FBAE40"/>
          </p15:clr>
        </p15:guide>
        <p15:guide id="8" pos="3744" userDrawn="1">
          <p15:clr>
            <a:srgbClr val="FBAE40"/>
          </p15:clr>
        </p15:guide>
        <p15:guide id="9" pos="2208" userDrawn="1">
          <p15:clr>
            <a:srgbClr val="FBAE40"/>
          </p15:clr>
        </p15:guide>
        <p15:guide id="10" pos="3840" userDrawn="1">
          <p15:clr>
            <a:srgbClr val="FBAE40"/>
          </p15:clr>
        </p15:guide>
        <p15:guide id="11" orient="horz" pos="276" userDrawn="1">
          <p15:clr>
            <a:srgbClr val="FBAE40"/>
          </p15:clr>
        </p15:guide>
        <p15:guide id="12" pos="36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laceholder">
    <p:spTree>
      <p:nvGrpSpPr>
        <p:cNvPr id="1" name=""/>
        <p:cNvGrpSpPr/>
        <p:nvPr/>
      </p:nvGrpSpPr>
      <p:grpSpPr>
        <a:xfrm>
          <a:off x="0" y="0"/>
          <a:ext cx="0" cy="0"/>
          <a:chOff x="0" y="0"/>
          <a:chExt cx="0" cy="0"/>
        </a:xfrm>
      </p:grpSpPr>
      <p:sp>
        <p:nvSpPr>
          <p:cNvPr id="2" name="Holder 2"/>
          <p:cNvSpPr>
            <a:spLocks noGrp="1"/>
          </p:cNvSpPr>
          <p:nvPr>
            <p:ph type="title"/>
          </p:nvPr>
        </p:nvSpPr>
        <p:spPr>
          <a:xfrm>
            <a:off x="609600" y="455030"/>
            <a:ext cx="7913605" cy="461665"/>
          </a:xfrm>
        </p:spPr>
        <p:txBody>
          <a:bodyPr lIns="0" tIns="0" rIns="0" bIns="0"/>
          <a:lstStyle>
            <a:lvl1pPr>
              <a:defRPr sz="3000" b="1" i="0">
                <a:solidFill>
                  <a:srgbClr val="2B328A"/>
                </a:solidFill>
                <a:latin typeface="Halyard Display"/>
                <a:cs typeface="Halyard Display"/>
              </a:defRPr>
            </a:lvl1pPr>
          </a:lstStyle>
          <a:p>
            <a:r>
              <a:rPr lang="en-US"/>
              <a:t>Click to edit Master title style</a:t>
            </a:r>
            <a:endParaRPr/>
          </a:p>
        </p:txBody>
      </p:sp>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5" name="Content Placeholder 4">
            <a:extLst>
              <a:ext uri="{FF2B5EF4-FFF2-40B4-BE49-F238E27FC236}">
                <a16:creationId xmlns:a16="http://schemas.microsoft.com/office/drawing/2014/main" id="{94DD028A-491B-4A32-8A16-9BA9D447E48F}"/>
              </a:ext>
            </a:extLst>
          </p:cNvPr>
          <p:cNvSpPr>
            <a:spLocks noGrp="1"/>
          </p:cNvSpPr>
          <p:nvPr>
            <p:ph sz="quarter" idx="10"/>
          </p:nvPr>
        </p:nvSpPr>
        <p:spPr>
          <a:xfrm>
            <a:off x="609600" y="1047750"/>
            <a:ext cx="7913605" cy="492443"/>
          </a:xfrm>
        </p:spPr>
        <p:txBody>
          <a:bodyPr/>
          <a:lstStyle>
            <a:lvl1pPr>
              <a:defRPr sz="1400" b="0">
                <a:latin typeface="Futura Std Book"/>
              </a:defRPr>
            </a:lvl1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37C8765B-5249-4475-991A-A6D0A654E8B3}"/>
              </a:ext>
            </a:extLst>
          </p:cNvPr>
          <p:cNvSpPr>
            <a:spLocks noGrp="1"/>
          </p:cNvSpPr>
          <p:nvPr>
            <p:ph type="body" sz="quarter" idx="11" hasCustomPrompt="1"/>
          </p:nvPr>
        </p:nvSpPr>
        <p:spPr>
          <a:xfrm rot="16200000">
            <a:off x="8182861" y="4211054"/>
            <a:ext cx="911648" cy="76944"/>
          </a:xfrm>
        </p:spPr>
        <p:txBody>
          <a:bodyPr/>
          <a:lstStyle>
            <a:lvl1pPr>
              <a:defRPr sz="500">
                <a:latin typeface="+mn-lt"/>
              </a:defRPr>
            </a:lvl1pPr>
          </a:lstStyle>
          <a:p>
            <a:pPr lvl="0"/>
            <a:r>
              <a:rPr lang="en-US"/>
              <a:t>Photo courtesy of here. </a:t>
            </a:r>
          </a:p>
        </p:txBody>
      </p:sp>
      <p:pic>
        <p:nvPicPr>
          <p:cNvPr id="11" name="Picture 10">
            <a:extLst>
              <a:ext uri="{FF2B5EF4-FFF2-40B4-BE49-F238E27FC236}">
                <a16:creationId xmlns:a16="http://schemas.microsoft.com/office/drawing/2014/main" id="{947989EC-4845-4822-B784-A72F278039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376" userDrawn="1">
          <p15:clr>
            <a:srgbClr val="FBAE40"/>
          </p15:clr>
        </p15:guide>
        <p15:guide id="4" pos="384" userDrawn="1">
          <p15:clr>
            <a:srgbClr val="FBAE40"/>
          </p15:clr>
        </p15:guide>
        <p15:guide id="5" orient="horz" pos="29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ceholder &amp; foote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698807" y="4862223"/>
            <a:ext cx="2926080" cy="107722"/>
          </a:xfrm>
        </p:spPr>
        <p:txBody>
          <a:bodyPr lIns="0" tIns="0" rIns="0" bIns="0"/>
          <a:lstStyle>
            <a:lvl1pPr algn="r">
              <a:defRPr cap="all">
                <a:solidFill>
                  <a:schemeClr val="tx1"/>
                </a:solidFill>
              </a:defRPr>
            </a:lvl1pPr>
          </a:lstStyle>
          <a:p>
            <a:r>
              <a:rPr lang="en-US"/>
              <a:t>PRESENTATION TITLE HERE  |</a:t>
            </a:r>
          </a:p>
        </p:txBody>
      </p:sp>
      <p:sp>
        <p:nvSpPr>
          <p:cNvPr id="6" name="Holder 6"/>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uk-UA" smtClean="0"/>
              <a:pPr/>
              <a:t>‹#›</a:t>
            </a:fld>
            <a:endParaRPr lang="uk-UA"/>
          </a:p>
        </p:txBody>
      </p:sp>
      <p:sp>
        <p:nvSpPr>
          <p:cNvPr id="3" name="Content Placeholder 2">
            <a:extLst>
              <a:ext uri="{FF2B5EF4-FFF2-40B4-BE49-F238E27FC236}">
                <a16:creationId xmlns:a16="http://schemas.microsoft.com/office/drawing/2014/main" id="{DD5B71AD-0ED4-43BB-BEA3-FADDF647DABB}"/>
              </a:ext>
            </a:extLst>
          </p:cNvPr>
          <p:cNvSpPr>
            <a:spLocks noGrp="1"/>
          </p:cNvSpPr>
          <p:nvPr>
            <p:ph sz="quarter" idx="10"/>
          </p:nvPr>
        </p:nvSpPr>
        <p:spPr>
          <a:xfrm>
            <a:off x="609600" y="438150"/>
            <a:ext cx="7924800" cy="215444"/>
          </a:xfrm>
        </p:spPr>
        <p:txBody>
          <a:bodyPr/>
          <a:lstStyle>
            <a:lvl1pPr>
              <a:defRPr sz="1400" b="0">
                <a:latin typeface="Futura Std Book"/>
              </a:defRPr>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
            <a:extLst>
              <a:ext uri="{FF2B5EF4-FFF2-40B4-BE49-F238E27FC236}">
                <a16:creationId xmlns:a16="http://schemas.microsoft.com/office/drawing/2014/main" id="{3D943484-1572-49FD-B707-54225DC5E668}"/>
              </a:ext>
            </a:extLst>
          </p:cNvPr>
          <p:cNvSpPr>
            <a:spLocks noGrp="1"/>
          </p:cNvSpPr>
          <p:nvPr>
            <p:ph type="body" sz="quarter" idx="11" hasCustomPrompt="1"/>
          </p:nvPr>
        </p:nvSpPr>
        <p:spPr>
          <a:xfrm rot="16200000">
            <a:off x="8182861" y="4211054"/>
            <a:ext cx="911648" cy="76944"/>
          </a:xfrm>
        </p:spPr>
        <p:txBody>
          <a:bodyPr/>
          <a:lstStyle>
            <a:lvl1pPr>
              <a:defRPr sz="500">
                <a:latin typeface="+mn-lt"/>
              </a:defRPr>
            </a:lvl1pPr>
          </a:lstStyle>
          <a:p>
            <a:pPr lvl="0"/>
            <a:r>
              <a:rPr lang="en-US"/>
              <a:t>Photo courtesy of here. </a:t>
            </a:r>
          </a:p>
        </p:txBody>
      </p:sp>
      <p:pic>
        <p:nvPicPr>
          <p:cNvPr id="9" name="Picture 8">
            <a:extLst>
              <a:ext uri="{FF2B5EF4-FFF2-40B4-BE49-F238E27FC236}">
                <a16:creationId xmlns:a16="http://schemas.microsoft.com/office/drawing/2014/main" id="{4C2B4F85-48FE-46BB-B120-A8A3FB38F8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extLst>
      <p:ext uri="{BB962C8B-B14F-4D97-AF65-F5344CB8AC3E}">
        <p14:creationId xmlns:p14="http://schemas.microsoft.com/office/powerpoint/2010/main" val="2197496178"/>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276" userDrawn="1">
          <p15:clr>
            <a:srgbClr val="FBAE40"/>
          </p15:clr>
        </p15:guide>
        <p15:guide id="3" orient="horz" pos="1720" userDrawn="1">
          <p15:clr>
            <a:srgbClr val="FBAE40"/>
          </p15:clr>
        </p15:guide>
        <p15:guide id="4" orient="horz" pos="2964" userDrawn="1">
          <p15:clr>
            <a:srgbClr val="FBAE40"/>
          </p15:clr>
        </p15:guide>
        <p15:guide id="5" pos="5376" userDrawn="1">
          <p15:clr>
            <a:srgbClr val="FBAE40"/>
          </p15:clr>
        </p15:guide>
        <p15:guide id="6"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3296" y="455031"/>
            <a:ext cx="7937417" cy="877163"/>
          </a:xfrm>
          <a:prstGeom prst="rect">
            <a:avLst/>
          </a:prstGeom>
        </p:spPr>
        <p:txBody>
          <a:bodyPr wrap="square" lIns="0" tIns="0" rIns="0" bIns="0">
            <a:spAutoFit/>
          </a:bodyPr>
          <a:lstStyle>
            <a:lvl1pPr>
              <a:defRPr sz="5700" b="1" i="0">
                <a:solidFill>
                  <a:srgbClr val="2B328A"/>
                </a:solidFill>
                <a:latin typeface="Halyard Display"/>
                <a:cs typeface="Halyard Display"/>
              </a:defRPr>
            </a:lvl1pPr>
          </a:lstStyle>
          <a:p>
            <a:endParaRPr/>
          </a:p>
        </p:txBody>
      </p:sp>
      <p:sp>
        <p:nvSpPr>
          <p:cNvPr id="3" name="Holder 3"/>
          <p:cNvSpPr>
            <a:spLocks noGrp="1"/>
          </p:cNvSpPr>
          <p:nvPr>
            <p:ph type="body" idx="1"/>
          </p:nvPr>
        </p:nvSpPr>
        <p:spPr>
          <a:xfrm>
            <a:off x="603293" y="1733551"/>
            <a:ext cx="7909547" cy="446276"/>
          </a:xfrm>
          <a:prstGeom prst="rect">
            <a:avLst/>
          </a:prstGeom>
        </p:spPr>
        <p:txBody>
          <a:bodyPr wrap="square" lIns="0" tIns="0" rIns="0" bIns="0">
            <a:spAutoFit/>
          </a:bodyPr>
          <a:lstStyle>
            <a:lvl1pPr>
              <a:defRPr b="0" i="0">
                <a:solidFill>
                  <a:schemeClr val="tx1"/>
                </a:solidFill>
              </a:defRPr>
            </a:lvl1pPr>
          </a:lstStyle>
          <a:p>
            <a:r>
              <a:rPr lang="en-US"/>
              <a:t>Click to add subtitle</a:t>
            </a:r>
            <a:endParaRPr/>
          </a:p>
        </p:txBody>
      </p:sp>
      <p:sp>
        <p:nvSpPr>
          <p:cNvPr id="4" name="Holder 4"/>
          <p:cNvSpPr>
            <a:spLocks noGrp="1"/>
          </p:cNvSpPr>
          <p:nvPr>
            <p:ph type="ftr" sz="quarter" idx="5"/>
          </p:nvPr>
        </p:nvSpPr>
        <p:spPr>
          <a:xfrm>
            <a:off x="5698807" y="4868176"/>
            <a:ext cx="2926080" cy="107722"/>
          </a:xfrm>
          <a:prstGeom prst="rect">
            <a:avLst/>
          </a:prstGeom>
        </p:spPr>
        <p:txBody>
          <a:bodyPr wrap="square" lIns="0" tIns="0" rIns="0" bIns="0">
            <a:spAutoFit/>
          </a:bodyPr>
          <a:lstStyle>
            <a:lvl1pPr algn="r">
              <a:defRPr sz="700">
                <a:solidFill>
                  <a:schemeClr val="tx1"/>
                </a:solidFill>
                <a:latin typeface=""/>
              </a:defRPr>
            </a:lvl1pPr>
          </a:lstStyle>
          <a:p>
            <a:r>
              <a:rPr lang="en-US"/>
              <a:t>PRESENTATION TITLE HERE  |</a:t>
            </a:r>
          </a:p>
        </p:txBody>
      </p:sp>
      <p:sp>
        <p:nvSpPr>
          <p:cNvPr id="6" name="Holder 6"/>
          <p:cNvSpPr>
            <a:spLocks noGrp="1"/>
          </p:cNvSpPr>
          <p:nvPr>
            <p:ph type="sldNum" sz="quarter" idx="7"/>
          </p:nvPr>
        </p:nvSpPr>
        <p:spPr>
          <a:xfrm>
            <a:off x="8686803" y="4863228"/>
            <a:ext cx="300039" cy="107722"/>
          </a:xfrm>
          <a:prstGeom prst="rect">
            <a:avLst/>
          </a:prstGeom>
        </p:spPr>
        <p:txBody>
          <a:bodyPr wrap="square" lIns="0" tIns="0" rIns="0" bIns="0">
            <a:spAutoFit/>
          </a:bodyPr>
          <a:lstStyle>
            <a:lvl1pPr algn="l">
              <a:defRPr sz="700">
                <a:solidFill>
                  <a:schemeClr val="tx1"/>
                </a:solidFill>
                <a:latin typeface=""/>
              </a:defRPr>
            </a:lvl1pPr>
          </a:lstStyle>
          <a:p>
            <a:fld id="{B6F15528-21DE-4FAA-801E-634DDDAF4B2B}" type="slidenum">
              <a:rPr lang="uk-UA" smtClean="0"/>
              <a:pPr/>
              <a:t>‹#›</a:t>
            </a:fld>
            <a:endParaRPr lang="uk-UA"/>
          </a:p>
        </p:txBody>
      </p:sp>
      <p:pic>
        <p:nvPicPr>
          <p:cNvPr id="7" name="Picture 6">
            <a:extLst>
              <a:ext uri="{FF2B5EF4-FFF2-40B4-BE49-F238E27FC236}">
                <a16:creationId xmlns:a16="http://schemas.microsoft.com/office/drawing/2014/main" id="{73DC5C27-EF6F-4ECB-A95D-8A0FD272B83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304800" y="4357366"/>
            <a:ext cx="1215433" cy="612579"/>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71" r:id="rId5"/>
    <p:sldLayoutId id="2147483667" r:id="rId6"/>
    <p:sldLayoutId id="2147483672" r:id="rId7"/>
    <p:sldLayoutId id="2147483662" r:id="rId8"/>
    <p:sldLayoutId id="2147483668" r:id="rId9"/>
    <p:sldLayoutId id="2147483663" r:id="rId10"/>
    <p:sldLayoutId id="2147483673" r:id="rId11"/>
    <p:sldLayoutId id="2147483674" r:id="rId12"/>
    <p:sldLayoutId id="2147483675" r:id="rId13"/>
  </p:sldLayoutIdLst>
  <p:hf hdr="0" dt="0"/>
  <p:txStyles>
    <p:titleStyle>
      <a:lvl1pPr eaLnBrk="1" hangingPunct="1">
        <a:defRPr>
          <a:latin typeface="+mj-lt"/>
          <a:ea typeface="+mj-ea"/>
          <a:cs typeface="+mj-cs"/>
        </a:defRPr>
      </a:lvl1pPr>
    </p:titleStyle>
    <p:bodyStyle>
      <a:lvl1pPr marL="0" eaLnBrk="1" hangingPunct="1">
        <a:defRPr sz="2900">
          <a:solidFill>
            <a:schemeClr val="accent3"/>
          </a:solidFill>
          <a:latin typeface="+mj-lt"/>
          <a:ea typeface="+mn-ea"/>
          <a:cs typeface="+mn-cs"/>
        </a:defRPr>
      </a:lvl1pPr>
      <a:lvl2pPr marL="257168" eaLnBrk="1" hangingPunct="1">
        <a:defRPr>
          <a:latin typeface="+mn-lt"/>
          <a:ea typeface="+mn-ea"/>
          <a:cs typeface="+mn-cs"/>
        </a:defRPr>
      </a:lvl2pPr>
      <a:lvl3pPr marL="514338" eaLnBrk="1" hangingPunct="1">
        <a:defRPr>
          <a:latin typeface="+mn-lt"/>
          <a:ea typeface="+mn-ea"/>
          <a:cs typeface="+mn-cs"/>
        </a:defRPr>
      </a:lvl3pPr>
      <a:lvl4pPr marL="771506" eaLnBrk="1" hangingPunct="1">
        <a:defRPr>
          <a:latin typeface="+mn-lt"/>
          <a:ea typeface="+mn-ea"/>
          <a:cs typeface="+mn-cs"/>
        </a:defRPr>
      </a:lvl4pPr>
      <a:lvl5pPr marL="1028674" eaLnBrk="1" hangingPunct="1">
        <a:defRPr>
          <a:latin typeface="+mn-lt"/>
          <a:ea typeface="+mn-ea"/>
          <a:cs typeface="+mn-cs"/>
        </a:defRPr>
      </a:lvl5pPr>
      <a:lvl6pPr marL="1285843" eaLnBrk="1" hangingPunct="1">
        <a:defRPr>
          <a:latin typeface="+mn-lt"/>
          <a:ea typeface="+mn-ea"/>
          <a:cs typeface="+mn-cs"/>
        </a:defRPr>
      </a:lvl6pPr>
      <a:lvl7pPr marL="1543012" eaLnBrk="1" hangingPunct="1">
        <a:defRPr>
          <a:latin typeface="+mn-lt"/>
          <a:ea typeface="+mn-ea"/>
          <a:cs typeface="+mn-cs"/>
        </a:defRPr>
      </a:lvl7pPr>
      <a:lvl8pPr marL="1800180" eaLnBrk="1" hangingPunct="1">
        <a:defRPr>
          <a:latin typeface="+mn-lt"/>
          <a:ea typeface="+mn-ea"/>
          <a:cs typeface="+mn-cs"/>
        </a:defRPr>
      </a:lvl8pPr>
      <a:lvl9pPr marL="2057349" eaLnBrk="1" hangingPunct="1">
        <a:defRPr>
          <a:latin typeface="+mn-lt"/>
          <a:ea typeface="+mn-ea"/>
          <a:cs typeface="+mn-cs"/>
        </a:defRPr>
      </a:lvl9pPr>
    </p:bodyStyle>
    <p:otherStyle>
      <a:lvl1pPr marL="0" eaLnBrk="1" hangingPunct="1">
        <a:defRPr>
          <a:latin typeface="+mn-lt"/>
          <a:ea typeface="+mn-ea"/>
          <a:cs typeface="+mn-cs"/>
        </a:defRPr>
      </a:lvl1pPr>
      <a:lvl2pPr marL="257168" eaLnBrk="1" hangingPunct="1">
        <a:defRPr>
          <a:latin typeface="+mn-lt"/>
          <a:ea typeface="+mn-ea"/>
          <a:cs typeface="+mn-cs"/>
        </a:defRPr>
      </a:lvl2pPr>
      <a:lvl3pPr marL="514338" eaLnBrk="1" hangingPunct="1">
        <a:defRPr>
          <a:latin typeface="+mn-lt"/>
          <a:ea typeface="+mn-ea"/>
          <a:cs typeface="+mn-cs"/>
        </a:defRPr>
      </a:lvl3pPr>
      <a:lvl4pPr marL="771506" eaLnBrk="1" hangingPunct="1">
        <a:defRPr>
          <a:latin typeface="+mn-lt"/>
          <a:ea typeface="+mn-ea"/>
          <a:cs typeface="+mn-cs"/>
        </a:defRPr>
      </a:lvl4pPr>
      <a:lvl5pPr marL="1028674" eaLnBrk="1" hangingPunct="1">
        <a:defRPr>
          <a:latin typeface="+mn-lt"/>
          <a:ea typeface="+mn-ea"/>
          <a:cs typeface="+mn-cs"/>
        </a:defRPr>
      </a:lvl5pPr>
      <a:lvl6pPr marL="1285843" eaLnBrk="1" hangingPunct="1">
        <a:defRPr>
          <a:latin typeface="+mn-lt"/>
          <a:ea typeface="+mn-ea"/>
          <a:cs typeface="+mn-cs"/>
        </a:defRPr>
      </a:lvl6pPr>
      <a:lvl7pPr marL="1543012" eaLnBrk="1" hangingPunct="1">
        <a:defRPr>
          <a:latin typeface="+mn-lt"/>
          <a:ea typeface="+mn-ea"/>
          <a:cs typeface="+mn-cs"/>
        </a:defRPr>
      </a:lvl7pPr>
      <a:lvl8pPr marL="1800180" eaLnBrk="1" hangingPunct="1">
        <a:defRPr>
          <a:latin typeface="+mn-lt"/>
          <a:ea typeface="+mn-ea"/>
          <a:cs typeface="+mn-cs"/>
        </a:defRPr>
      </a:lvl8pPr>
      <a:lvl9pPr marL="205734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choosedo.org/explore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help.liaisonedu.com/AACOMAS_Applicant_Help_Center"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mailto:aacomasinfo@liaisoncas.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lowchart: Document 4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2550319"/>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1">
            <a:extLst>
              <a:ext uri="{FF2B5EF4-FFF2-40B4-BE49-F238E27FC236}">
                <a16:creationId xmlns:a16="http://schemas.microsoft.com/office/drawing/2014/main" id="{D4C5FBF5-90E4-4D3D-BE5E-A07EBFD25EA5}"/>
              </a:ext>
            </a:extLst>
          </p:cNvPr>
          <p:cNvSpPr txBox="1">
            <a:spLocks/>
          </p:cNvSpPr>
          <p:nvPr/>
        </p:nvSpPr>
        <p:spPr>
          <a:xfrm>
            <a:off x="628650" y="128371"/>
            <a:ext cx="2038350" cy="1778361"/>
          </a:xfrm>
          <a:prstGeom prst="rect">
            <a:avLst/>
          </a:prstGeom>
        </p:spPr>
        <p:txBody>
          <a:bodyPr vert="horz" lIns="91440" tIns="45720" rIns="91440" bIns="45720" rtlCol="0" anchor="ctr">
            <a:normAutofit/>
          </a:bodyPr>
          <a:lstStyle>
            <a:lvl1pPr eaLnBrk="1" hangingPunct="1">
              <a:defRPr>
                <a:latin typeface="+mj-lt"/>
                <a:ea typeface="+mj-ea"/>
                <a:cs typeface="+mj-cs"/>
              </a:defRPr>
            </a:lvl1pPr>
          </a:lstStyle>
          <a:p>
            <a:pPr defTabSz="914400">
              <a:lnSpc>
                <a:spcPct val="90000"/>
              </a:lnSpc>
              <a:spcBef>
                <a:spcPct val="0"/>
              </a:spcBef>
              <a:spcAft>
                <a:spcPts val="600"/>
              </a:spcAft>
            </a:pPr>
            <a:r>
              <a:rPr lang="en-US" sz="2400" kern="1200" dirty="0">
                <a:solidFill>
                  <a:srgbClr val="FFFFFF"/>
                </a:solidFill>
                <a:latin typeface="+mj-lt"/>
                <a:ea typeface="+mj-ea"/>
                <a:cs typeface="+mj-cs"/>
              </a:rPr>
              <a:t>Exploring Osteopathic Medicine for Pre-Meds</a:t>
            </a:r>
          </a:p>
        </p:txBody>
      </p:sp>
      <p:pic>
        <p:nvPicPr>
          <p:cNvPr id="4" name="Picture 3" descr="A picture containing plate&#10;&#10;Description automatically generated">
            <a:extLst>
              <a:ext uri="{FF2B5EF4-FFF2-40B4-BE49-F238E27FC236}">
                <a16:creationId xmlns:a16="http://schemas.microsoft.com/office/drawing/2014/main" id="{35B1EEBD-0C43-4261-870E-1AA62ACDF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735" y="407256"/>
            <a:ext cx="1989615" cy="100276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1354DF81-9C8E-4B2E-BEB8-0E4AEF0C1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67172"/>
            <a:ext cx="8247348" cy="3733478"/>
          </a:xfrm>
          <a:prstGeom prst="rect">
            <a:avLst/>
          </a:prstGeom>
        </p:spPr>
      </p:pic>
    </p:spTree>
    <p:extLst>
      <p:ext uri="{BB962C8B-B14F-4D97-AF65-F5344CB8AC3E}">
        <p14:creationId xmlns:p14="http://schemas.microsoft.com/office/powerpoint/2010/main" val="214129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97445B-1291-45E9-B568-D31E334F03DE}"/>
              </a:ext>
            </a:extLst>
          </p:cNvPr>
          <p:cNvSpPr>
            <a:spLocks noGrp="1"/>
          </p:cNvSpPr>
          <p:nvPr>
            <p:ph type="ftr" sz="quarter" idx="5"/>
          </p:nvPr>
        </p:nvSpPr>
        <p:spPr/>
        <p:txBody>
          <a:bodyPr/>
          <a:lstStyle/>
          <a:p>
            <a:r>
              <a:rPr lang="en-US"/>
              <a:t>PRESENTATION TITLE HERE  |</a:t>
            </a:r>
          </a:p>
        </p:txBody>
      </p:sp>
      <p:sp>
        <p:nvSpPr>
          <p:cNvPr id="4" name="Slide Number Placeholder 3">
            <a:extLst>
              <a:ext uri="{FF2B5EF4-FFF2-40B4-BE49-F238E27FC236}">
                <a16:creationId xmlns:a16="http://schemas.microsoft.com/office/drawing/2014/main" id="{529DD56B-9EF8-41CF-97F1-F5CB381A39B0}"/>
              </a:ext>
            </a:extLst>
          </p:cNvPr>
          <p:cNvSpPr>
            <a:spLocks noGrp="1"/>
          </p:cNvSpPr>
          <p:nvPr>
            <p:ph type="sldNum" sz="quarter" idx="7"/>
          </p:nvPr>
        </p:nvSpPr>
        <p:spPr/>
        <p:txBody>
          <a:bodyPr/>
          <a:lstStyle/>
          <a:p>
            <a:fld id="{B6F15528-21DE-4FAA-801E-634DDDAF4B2B}" type="slidenum">
              <a:rPr lang="uk-UA" smtClean="0"/>
              <a:pPr/>
              <a:t>10</a:t>
            </a:fld>
            <a:endParaRPr lang="uk-UA"/>
          </a:p>
        </p:txBody>
      </p:sp>
      <p:sp>
        <p:nvSpPr>
          <p:cNvPr id="6" name="Text Placeholder 5">
            <a:extLst>
              <a:ext uri="{FF2B5EF4-FFF2-40B4-BE49-F238E27FC236}">
                <a16:creationId xmlns:a16="http://schemas.microsoft.com/office/drawing/2014/main" id="{856EEF20-FB2A-4069-A249-F9FA331754F0}"/>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66E6316C-6B80-424C-A7B9-575042DE96C2}"/>
              </a:ext>
            </a:extLst>
          </p:cNvPr>
          <p:cNvPicPr>
            <a:picLocks noChangeAspect="1"/>
          </p:cNvPicPr>
          <p:nvPr/>
        </p:nvPicPr>
        <p:blipFill>
          <a:blip r:embed="rId3"/>
          <a:stretch>
            <a:fillRect/>
          </a:stretch>
        </p:blipFill>
        <p:spPr>
          <a:xfrm>
            <a:off x="2134702" y="-35560"/>
            <a:ext cx="6652595" cy="5143500"/>
          </a:xfrm>
          <a:prstGeom prst="rect">
            <a:avLst/>
          </a:prstGeom>
        </p:spPr>
      </p:pic>
    </p:spTree>
    <p:extLst>
      <p:ext uri="{BB962C8B-B14F-4D97-AF65-F5344CB8AC3E}">
        <p14:creationId xmlns:p14="http://schemas.microsoft.com/office/powerpoint/2010/main" val="391124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357313" y="283191"/>
            <a:ext cx="7937417" cy="369332"/>
          </a:xfrm>
        </p:spPr>
        <p:txBody>
          <a:bodyPr/>
          <a:lstStyle/>
          <a:p>
            <a:pPr algn="l"/>
            <a:r>
              <a:rPr lang="en-US"/>
              <a:t>Applying Through AACOMAS</a:t>
            </a:r>
          </a:p>
        </p:txBody>
      </p:sp>
      <p:pic>
        <p:nvPicPr>
          <p:cNvPr id="12" name="Content Placeholder 8">
            <a:extLst>
              <a:ext uri="{FF2B5EF4-FFF2-40B4-BE49-F238E27FC236}">
                <a16:creationId xmlns:a16="http://schemas.microsoft.com/office/drawing/2014/main" id="{BD3EB5AC-5F92-4DBB-883C-361E96AF4E55}"/>
              </a:ext>
            </a:extLst>
          </p:cNvPr>
          <p:cNvPicPr>
            <a:picLocks noChangeAspect="1"/>
          </p:cNvPicPr>
          <p:nvPr/>
        </p:nvPicPr>
        <p:blipFill rotWithShape="1">
          <a:blip r:embed="rId3"/>
          <a:srcRect t="1104"/>
          <a:stretch/>
        </p:blipFill>
        <p:spPr>
          <a:xfrm>
            <a:off x="2514600" y="1114247"/>
            <a:ext cx="5780130" cy="35613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01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554845" y="306347"/>
            <a:ext cx="5953063" cy="369332"/>
          </a:xfrm>
        </p:spPr>
        <p:txBody>
          <a:bodyPr/>
          <a:lstStyle/>
          <a:p>
            <a:pPr algn="l"/>
            <a:r>
              <a:rPr lang="en-US"/>
              <a:t>Application Timeline</a:t>
            </a:r>
          </a:p>
        </p:txBody>
      </p:sp>
      <p:grpSp>
        <p:nvGrpSpPr>
          <p:cNvPr id="15" name="Group 14">
            <a:extLst>
              <a:ext uri="{FF2B5EF4-FFF2-40B4-BE49-F238E27FC236}">
                <a16:creationId xmlns:a16="http://schemas.microsoft.com/office/drawing/2014/main" id="{FA7966D0-2406-4BB5-82B2-FA4D449D1240}"/>
              </a:ext>
            </a:extLst>
          </p:cNvPr>
          <p:cNvGrpSpPr/>
          <p:nvPr/>
        </p:nvGrpSpPr>
        <p:grpSpPr>
          <a:xfrm>
            <a:off x="457200" y="1047750"/>
            <a:ext cx="8208155" cy="5063896"/>
            <a:chOff x="452469" y="886266"/>
            <a:chExt cx="5953062" cy="5063896"/>
          </a:xfrm>
        </p:grpSpPr>
        <p:grpSp>
          <p:nvGrpSpPr>
            <p:cNvPr id="13" name="Group 12">
              <a:extLst>
                <a:ext uri="{FF2B5EF4-FFF2-40B4-BE49-F238E27FC236}">
                  <a16:creationId xmlns:a16="http://schemas.microsoft.com/office/drawing/2014/main" id="{C15D8F29-9941-478F-9350-D06C03C43F2E}"/>
                </a:ext>
              </a:extLst>
            </p:cNvPr>
            <p:cNvGrpSpPr/>
            <p:nvPr/>
          </p:nvGrpSpPr>
          <p:grpSpPr>
            <a:xfrm>
              <a:off x="452469" y="886266"/>
              <a:ext cx="5953062" cy="832498"/>
              <a:chOff x="567314" y="639693"/>
              <a:chExt cx="5953062" cy="832498"/>
            </a:xfrm>
          </p:grpSpPr>
          <p:sp>
            <p:nvSpPr>
              <p:cNvPr id="3" name="Freeform: Shape 2">
                <a:extLst>
                  <a:ext uri="{FF2B5EF4-FFF2-40B4-BE49-F238E27FC236}">
                    <a16:creationId xmlns:a16="http://schemas.microsoft.com/office/drawing/2014/main" id="{0D776FC2-3AB6-403B-9228-DC925891AE80}"/>
                  </a:ext>
                </a:extLst>
              </p:cNvPr>
              <p:cNvSpPr/>
              <p:nvPr/>
            </p:nvSpPr>
            <p:spPr>
              <a:xfrm>
                <a:off x="567314" y="639693"/>
                <a:ext cx="2081246" cy="832498"/>
              </a:xfrm>
              <a:custGeom>
                <a:avLst/>
                <a:gdLst>
                  <a:gd name="connsiteX0" fmla="*/ 0 w 2081246"/>
                  <a:gd name="connsiteY0" fmla="*/ 0 h 832498"/>
                  <a:gd name="connsiteX1" fmla="*/ 1664997 w 2081246"/>
                  <a:gd name="connsiteY1" fmla="*/ 0 h 832498"/>
                  <a:gd name="connsiteX2" fmla="*/ 2081246 w 2081246"/>
                  <a:gd name="connsiteY2" fmla="*/ 416249 h 832498"/>
                  <a:gd name="connsiteX3" fmla="*/ 1664997 w 2081246"/>
                  <a:gd name="connsiteY3" fmla="*/ 832498 h 832498"/>
                  <a:gd name="connsiteX4" fmla="*/ 0 w 2081246"/>
                  <a:gd name="connsiteY4" fmla="*/ 832498 h 832498"/>
                  <a:gd name="connsiteX5" fmla="*/ 416249 w 2081246"/>
                  <a:gd name="connsiteY5" fmla="*/ 416249 h 832498"/>
                  <a:gd name="connsiteX6" fmla="*/ 0 w 2081246"/>
                  <a:gd name="connsiteY6" fmla="*/ 0 h 83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246" h="832498">
                    <a:moveTo>
                      <a:pt x="0" y="0"/>
                    </a:moveTo>
                    <a:lnTo>
                      <a:pt x="1664997" y="0"/>
                    </a:lnTo>
                    <a:lnTo>
                      <a:pt x="2081246" y="416249"/>
                    </a:lnTo>
                    <a:lnTo>
                      <a:pt x="1664997" y="832498"/>
                    </a:lnTo>
                    <a:lnTo>
                      <a:pt x="0" y="832498"/>
                    </a:lnTo>
                    <a:lnTo>
                      <a:pt x="416249" y="416249"/>
                    </a:lnTo>
                    <a:lnTo>
                      <a:pt x="0" y="0"/>
                    </a:lnTo>
                    <a:close/>
                  </a:path>
                </a:pathLst>
              </a:custGeom>
              <a:solidFill>
                <a:srgbClr val="05179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44265" tIns="42672" rIns="458921" bIns="42672" numCol="1" spcCol="1270" anchor="ctr" anchorCtr="0">
                <a:noAutofit/>
              </a:bodyPr>
              <a:lstStyle/>
              <a:p>
                <a:pPr algn="ctr" defTabSz="1422400">
                  <a:lnSpc>
                    <a:spcPct val="90000"/>
                  </a:lnSpc>
                  <a:spcBef>
                    <a:spcPct val="0"/>
                  </a:spcBef>
                  <a:spcAft>
                    <a:spcPct val="35000"/>
                  </a:spcAft>
                </a:pPr>
                <a:r>
                  <a:rPr lang="en-US" sz="2600">
                    <a:latin typeface="Halyard Display"/>
                  </a:rPr>
                  <a:t>May</a:t>
                </a:r>
              </a:p>
            </p:txBody>
          </p:sp>
          <p:sp>
            <p:nvSpPr>
              <p:cNvPr id="8" name="Freeform: Shape 7">
                <a:extLst>
                  <a:ext uri="{FF2B5EF4-FFF2-40B4-BE49-F238E27FC236}">
                    <a16:creationId xmlns:a16="http://schemas.microsoft.com/office/drawing/2014/main" id="{2D68B579-704B-4162-AFE3-E9791137E327}"/>
                  </a:ext>
                </a:extLst>
              </p:cNvPr>
              <p:cNvSpPr/>
              <p:nvPr/>
            </p:nvSpPr>
            <p:spPr>
              <a:xfrm>
                <a:off x="2548938" y="639693"/>
                <a:ext cx="2081246" cy="832498"/>
              </a:xfrm>
              <a:custGeom>
                <a:avLst/>
                <a:gdLst>
                  <a:gd name="connsiteX0" fmla="*/ 0 w 2081246"/>
                  <a:gd name="connsiteY0" fmla="*/ 0 h 832498"/>
                  <a:gd name="connsiteX1" fmla="*/ 1664997 w 2081246"/>
                  <a:gd name="connsiteY1" fmla="*/ 0 h 832498"/>
                  <a:gd name="connsiteX2" fmla="*/ 2081246 w 2081246"/>
                  <a:gd name="connsiteY2" fmla="*/ 416249 h 832498"/>
                  <a:gd name="connsiteX3" fmla="*/ 1664997 w 2081246"/>
                  <a:gd name="connsiteY3" fmla="*/ 832498 h 832498"/>
                  <a:gd name="connsiteX4" fmla="*/ 0 w 2081246"/>
                  <a:gd name="connsiteY4" fmla="*/ 832498 h 832498"/>
                  <a:gd name="connsiteX5" fmla="*/ 416249 w 2081246"/>
                  <a:gd name="connsiteY5" fmla="*/ 416249 h 832498"/>
                  <a:gd name="connsiteX6" fmla="*/ 0 w 2081246"/>
                  <a:gd name="connsiteY6" fmla="*/ 0 h 83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246" h="832498">
                    <a:moveTo>
                      <a:pt x="0" y="0"/>
                    </a:moveTo>
                    <a:lnTo>
                      <a:pt x="1664997" y="0"/>
                    </a:lnTo>
                    <a:lnTo>
                      <a:pt x="2081246" y="416249"/>
                    </a:lnTo>
                    <a:lnTo>
                      <a:pt x="1664997" y="832498"/>
                    </a:lnTo>
                    <a:lnTo>
                      <a:pt x="0" y="832498"/>
                    </a:lnTo>
                    <a:lnTo>
                      <a:pt x="416249" y="416249"/>
                    </a:lnTo>
                    <a:lnTo>
                      <a:pt x="0" y="0"/>
                    </a:lnTo>
                    <a:close/>
                  </a:path>
                </a:pathLst>
              </a:custGeom>
              <a:solidFill>
                <a:srgbClr val="13E2D3"/>
              </a:solidFill>
            </p:spPr>
            <p:style>
              <a:lnRef idx="2">
                <a:schemeClr val="lt1">
                  <a:hueOff val="0"/>
                  <a:satOff val="0"/>
                  <a:lumOff val="0"/>
                  <a:alphaOff val="0"/>
                </a:schemeClr>
              </a:lnRef>
              <a:fillRef idx="1">
                <a:scrgbClr r="0" g="0" b="0"/>
              </a:fillRef>
              <a:effectRef idx="0">
                <a:schemeClr val="accent2">
                  <a:hueOff val="-874029"/>
                  <a:satOff val="183"/>
                  <a:lumOff val="21568"/>
                  <a:alphaOff val="0"/>
                </a:schemeClr>
              </a:effectRef>
              <a:fontRef idx="minor">
                <a:schemeClr val="lt1"/>
              </a:fontRef>
            </p:style>
            <p:txBody>
              <a:bodyPr spcFirstLastPara="0" vert="horz" wrap="square" lIns="544265" tIns="42672" rIns="458921" bIns="42672" numCol="1" spcCol="1270" anchor="ctr" anchorCtr="0">
                <a:noAutofit/>
              </a:bodyPr>
              <a:lstStyle/>
              <a:p>
                <a:pPr algn="ctr" defTabSz="1422400">
                  <a:lnSpc>
                    <a:spcPct val="90000"/>
                  </a:lnSpc>
                  <a:spcBef>
                    <a:spcPct val="0"/>
                  </a:spcBef>
                  <a:spcAft>
                    <a:spcPct val="35000"/>
                  </a:spcAft>
                </a:pPr>
                <a:r>
                  <a:rPr lang="en-US" sz="2600">
                    <a:latin typeface="Halyard Display"/>
                  </a:rPr>
                  <a:t>June</a:t>
                </a:r>
              </a:p>
            </p:txBody>
          </p:sp>
          <p:sp>
            <p:nvSpPr>
              <p:cNvPr id="11" name="Freeform: Shape 10">
                <a:extLst>
                  <a:ext uri="{FF2B5EF4-FFF2-40B4-BE49-F238E27FC236}">
                    <a16:creationId xmlns:a16="http://schemas.microsoft.com/office/drawing/2014/main" id="{6F01D8FC-DB65-4708-A739-00C64FB02EB0}"/>
                  </a:ext>
                </a:extLst>
              </p:cNvPr>
              <p:cNvSpPr/>
              <p:nvPr/>
            </p:nvSpPr>
            <p:spPr>
              <a:xfrm>
                <a:off x="4439130" y="639693"/>
                <a:ext cx="2081246" cy="832498"/>
              </a:xfrm>
              <a:custGeom>
                <a:avLst/>
                <a:gdLst>
                  <a:gd name="connsiteX0" fmla="*/ 0 w 2081246"/>
                  <a:gd name="connsiteY0" fmla="*/ 0 h 832498"/>
                  <a:gd name="connsiteX1" fmla="*/ 1664997 w 2081246"/>
                  <a:gd name="connsiteY1" fmla="*/ 0 h 832498"/>
                  <a:gd name="connsiteX2" fmla="*/ 2081246 w 2081246"/>
                  <a:gd name="connsiteY2" fmla="*/ 416249 h 832498"/>
                  <a:gd name="connsiteX3" fmla="*/ 1664997 w 2081246"/>
                  <a:gd name="connsiteY3" fmla="*/ 832498 h 832498"/>
                  <a:gd name="connsiteX4" fmla="*/ 0 w 2081246"/>
                  <a:gd name="connsiteY4" fmla="*/ 832498 h 832498"/>
                  <a:gd name="connsiteX5" fmla="*/ 416249 w 2081246"/>
                  <a:gd name="connsiteY5" fmla="*/ 416249 h 832498"/>
                  <a:gd name="connsiteX6" fmla="*/ 0 w 2081246"/>
                  <a:gd name="connsiteY6" fmla="*/ 0 h 83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246" h="832498">
                    <a:moveTo>
                      <a:pt x="0" y="0"/>
                    </a:moveTo>
                    <a:lnTo>
                      <a:pt x="1664997" y="0"/>
                    </a:lnTo>
                    <a:lnTo>
                      <a:pt x="2081246" y="416249"/>
                    </a:lnTo>
                    <a:lnTo>
                      <a:pt x="1664997" y="832498"/>
                    </a:lnTo>
                    <a:lnTo>
                      <a:pt x="0" y="832498"/>
                    </a:lnTo>
                    <a:lnTo>
                      <a:pt x="416249" y="416249"/>
                    </a:lnTo>
                    <a:lnTo>
                      <a:pt x="0" y="0"/>
                    </a:lnTo>
                    <a:close/>
                  </a:path>
                </a:pathLst>
              </a:custGeom>
              <a:solidFill>
                <a:srgbClr val="EB1721"/>
              </a:solidFill>
            </p:spPr>
            <p:style>
              <a:lnRef idx="2">
                <a:schemeClr val="lt1">
                  <a:hueOff val="0"/>
                  <a:satOff val="0"/>
                  <a:lumOff val="0"/>
                  <a:alphaOff val="0"/>
                </a:schemeClr>
              </a:lnRef>
              <a:fillRef idx="1">
                <a:scrgbClr r="0" g="0" b="0"/>
              </a:fillRef>
              <a:effectRef idx="0">
                <a:schemeClr val="accent2">
                  <a:hueOff val="-1748058"/>
                  <a:satOff val="365"/>
                  <a:lumOff val="43136"/>
                  <a:alphaOff val="0"/>
                </a:schemeClr>
              </a:effectRef>
              <a:fontRef idx="minor">
                <a:schemeClr val="lt1"/>
              </a:fontRef>
            </p:style>
            <p:txBody>
              <a:bodyPr spcFirstLastPara="0" vert="horz" wrap="square" lIns="544265" tIns="42672" rIns="458921" bIns="42672" numCol="1" spcCol="1270" anchor="ctr" anchorCtr="0">
                <a:noAutofit/>
              </a:bodyPr>
              <a:lstStyle/>
              <a:p>
                <a:pPr algn="ctr" defTabSz="1422400">
                  <a:lnSpc>
                    <a:spcPct val="90000"/>
                  </a:lnSpc>
                  <a:spcBef>
                    <a:spcPct val="0"/>
                  </a:spcBef>
                  <a:spcAft>
                    <a:spcPct val="35000"/>
                  </a:spcAft>
                </a:pPr>
                <a:r>
                  <a:rPr lang="en-US" sz="2600">
                    <a:latin typeface="Halyard Display"/>
                  </a:rPr>
                  <a:t>Oct-Apr</a:t>
                </a:r>
              </a:p>
            </p:txBody>
          </p:sp>
        </p:grpSp>
        <p:grpSp>
          <p:nvGrpSpPr>
            <p:cNvPr id="14" name="Group 13">
              <a:extLst>
                <a:ext uri="{FF2B5EF4-FFF2-40B4-BE49-F238E27FC236}">
                  <a16:creationId xmlns:a16="http://schemas.microsoft.com/office/drawing/2014/main" id="{EF9F6D1E-5AED-4A45-8563-DF754FD6DDF7}"/>
                </a:ext>
              </a:extLst>
            </p:cNvPr>
            <p:cNvGrpSpPr/>
            <p:nvPr/>
          </p:nvGrpSpPr>
          <p:grpSpPr>
            <a:xfrm>
              <a:off x="654379" y="1809750"/>
              <a:ext cx="5549242" cy="4140412"/>
              <a:chOff x="654379" y="1809750"/>
              <a:chExt cx="5549242" cy="4140412"/>
            </a:xfrm>
          </p:grpSpPr>
          <p:sp>
            <p:nvSpPr>
              <p:cNvPr id="7" name="Freeform: Shape 6">
                <a:extLst>
                  <a:ext uri="{FF2B5EF4-FFF2-40B4-BE49-F238E27FC236}">
                    <a16:creationId xmlns:a16="http://schemas.microsoft.com/office/drawing/2014/main" id="{BAAD6A34-3AB7-44CB-B9CE-1494E10CC53C}"/>
                  </a:ext>
                </a:extLst>
              </p:cNvPr>
              <p:cNvSpPr/>
              <p:nvPr/>
            </p:nvSpPr>
            <p:spPr>
              <a:xfrm>
                <a:off x="654379" y="1809750"/>
                <a:ext cx="1428751" cy="4102312"/>
              </a:xfrm>
              <a:custGeom>
                <a:avLst/>
                <a:gdLst>
                  <a:gd name="connsiteX0" fmla="*/ 0 w 1664997"/>
                  <a:gd name="connsiteY0" fmla="*/ 0 h 4102312"/>
                  <a:gd name="connsiteX1" fmla="*/ 1664997 w 1664997"/>
                  <a:gd name="connsiteY1" fmla="*/ 0 h 4102312"/>
                  <a:gd name="connsiteX2" fmla="*/ 1664997 w 1664997"/>
                  <a:gd name="connsiteY2" fmla="*/ 4102312 h 4102312"/>
                  <a:gd name="connsiteX3" fmla="*/ 0 w 1664997"/>
                  <a:gd name="connsiteY3" fmla="*/ 4102312 h 4102312"/>
                  <a:gd name="connsiteX4" fmla="*/ 0 w 1664997"/>
                  <a:gd name="connsiteY4" fmla="*/ 0 h 410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7" h="4102312">
                    <a:moveTo>
                      <a:pt x="0" y="0"/>
                    </a:moveTo>
                    <a:lnTo>
                      <a:pt x="1664997" y="0"/>
                    </a:lnTo>
                    <a:lnTo>
                      <a:pt x="1664997" y="4102312"/>
                    </a:lnTo>
                    <a:lnTo>
                      <a:pt x="0" y="41023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defTabSz="800100">
                  <a:lnSpc>
                    <a:spcPct val="90000"/>
                  </a:lnSpc>
                  <a:spcBef>
                    <a:spcPct val="0"/>
                  </a:spcBef>
                  <a:spcAft>
                    <a:spcPct val="15000"/>
                  </a:spcAft>
                  <a:buClr>
                    <a:srgbClr val="FF0000"/>
                  </a:buClr>
                  <a:buSzPct val="121000"/>
                  <a:buFont typeface="Wingdings" panose="05000000000000000000" pitchFamily="2" charset="2"/>
                  <a:buChar char="§"/>
                </a:pPr>
                <a:r>
                  <a:rPr lang="en-US" sz="1400" dirty="0"/>
                  <a:t>AACOMAS opened for submissions in early May 2022</a:t>
                </a:r>
              </a:p>
            </p:txBody>
          </p:sp>
          <p:sp>
            <p:nvSpPr>
              <p:cNvPr id="9" name="Freeform: Shape 8">
                <a:extLst>
                  <a:ext uri="{FF2B5EF4-FFF2-40B4-BE49-F238E27FC236}">
                    <a16:creationId xmlns:a16="http://schemas.microsoft.com/office/drawing/2014/main" id="{963FD83D-0773-4E64-B7AA-35F7B1F3352E}"/>
                  </a:ext>
                </a:extLst>
              </p:cNvPr>
              <p:cNvSpPr/>
              <p:nvPr/>
            </p:nvSpPr>
            <p:spPr>
              <a:xfrm>
                <a:off x="2502230" y="1809750"/>
                <a:ext cx="1712486" cy="4102312"/>
              </a:xfrm>
              <a:custGeom>
                <a:avLst/>
                <a:gdLst>
                  <a:gd name="connsiteX0" fmla="*/ 0 w 1936025"/>
                  <a:gd name="connsiteY0" fmla="*/ 0 h 4102312"/>
                  <a:gd name="connsiteX1" fmla="*/ 1936025 w 1936025"/>
                  <a:gd name="connsiteY1" fmla="*/ 0 h 4102312"/>
                  <a:gd name="connsiteX2" fmla="*/ 1936025 w 1936025"/>
                  <a:gd name="connsiteY2" fmla="*/ 4102312 h 4102312"/>
                  <a:gd name="connsiteX3" fmla="*/ 0 w 1936025"/>
                  <a:gd name="connsiteY3" fmla="*/ 4102312 h 4102312"/>
                  <a:gd name="connsiteX4" fmla="*/ 0 w 1936025"/>
                  <a:gd name="connsiteY4" fmla="*/ 0 h 410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025" h="4102312">
                    <a:moveTo>
                      <a:pt x="0" y="0"/>
                    </a:moveTo>
                    <a:lnTo>
                      <a:pt x="1936025" y="0"/>
                    </a:lnTo>
                    <a:lnTo>
                      <a:pt x="1936025" y="4102312"/>
                    </a:lnTo>
                    <a:lnTo>
                      <a:pt x="0" y="41023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defTabSz="800100">
                  <a:lnSpc>
                    <a:spcPct val="90000"/>
                  </a:lnSpc>
                  <a:spcBef>
                    <a:spcPct val="0"/>
                  </a:spcBef>
                  <a:spcAft>
                    <a:spcPct val="15000"/>
                  </a:spcAft>
                  <a:buClr>
                    <a:srgbClr val="FF0000"/>
                  </a:buClr>
                  <a:buSzPct val="121000"/>
                  <a:buFont typeface="Wingdings" panose="05000000000000000000" pitchFamily="2" charset="2"/>
                  <a:buChar char="§"/>
                </a:pPr>
                <a:r>
                  <a:rPr lang="en-US" sz="1400" dirty="0"/>
                  <a:t>Colleges begin receiving and processing applications in mid-June 2022</a:t>
                </a:r>
              </a:p>
              <a:p>
                <a:pPr marL="171450" lvl="1" indent="-171450" defTabSz="800100">
                  <a:lnSpc>
                    <a:spcPct val="90000"/>
                  </a:lnSpc>
                  <a:spcBef>
                    <a:spcPct val="0"/>
                  </a:spcBef>
                  <a:spcAft>
                    <a:spcPct val="15000"/>
                  </a:spcAft>
                  <a:buClr>
                    <a:srgbClr val="FF0000"/>
                  </a:buClr>
                  <a:buSzPct val="121000"/>
                  <a:buFont typeface="Wingdings" panose="05000000000000000000" pitchFamily="2" charset="2"/>
                  <a:buChar char="§"/>
                </a:pPr>
                <a:r>
                  <a:rPr lang="en-US" sz="1400" dirty="0"/>
                  <a:t>Colleges may ask submitted applicants to complete a secondary application and begin inviting students to interview any time after this point</a:t>
                </a:r>
              </a:p>
            </p:txBody>
          </p:sp>
          <p:sp>
            <p:nvSpPr>
              <p:cNvPr id="12" name="Freeform: Shape 11">
                <a:extLst>
                  <a:ext uri="{FF2B5EF4-FFF2-40B4-BE49-F238E27FC236}">
                    <a16:creationId xmlns:a16="http://schemas.microsoft.com/office/drawing/2014/main" id="{AF1DDCBB-F6C8-4D11-8591-D69822A4CC78}"/>
                  </a:ext>
                </a:extLst>
              </p:cNvPr>
              <p:cNvSpPr/>
              <p:nvPr/>
            </p:nvSpPr>
            <p:spPr>
              <a:xfrm>
                <a:off x="4532409" y="1847850"/>
                <a:ext cx="1671212" cy="4102312"/>
              </a:xfrm>
              <a:custGeom>
                <a:avLst/>
                <a:gdLst>
                  <a:gd name="connsiteX0" fmla="*/ 0 w 1664997"/>
                  <a:gd name="connsiteY0" fmla="*/ 0 h 4102312"/>
                  <a:gd name="connsiteX1" fmla="*/ 1664997 w 1664997"/>
                  <a:gd name="connsiteY1" fmla="*/ 0 h 4102312"/>
                  <a:gd name="connsiteX2" fmla="*/ 1664997 w 1664997"/>
                  <a:gd name="connsiteY2" fmla="*/ 4102312 h 4102312"/>
                  <a:gd name="connsiteX3" fmla="*/ 0 w 1664997"/>
                  <a:gd name="connsiteY3" fmla="*/ 4102312 h 4102312"/>
                  <a:gd name="connsiteX4" fmla="*/ 0 w 1664997"/>
                  <a:gd name="connsiteY4" fmla="*/ 0 h 410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7" h="4102312">
                    <a:moveTo>
                      <a:pt x="0" y="0"/>
                    </a:moveTo>
                    <a:lnTo>
                      <a:pt x="1664997" y="0"/>
                    </a:lnTo>
                    <a:lnTo>
                      <a:pt x="1664997" y="4102312"/>
                    </a:lnTo>
                    <a:lnTo>
                      <a:pt x="0" y="4102312"/>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defTabSz="800100">
                  <a:lnSpc>
                    <a:spcPct val="90000"/>
                  </a:lnSpc>
                  <a:spcBef>
                    <a:spcPct val="0"/>
                  </a:spcBef>
                  <a:spcAft>
                    <a:spcPct val="15000"/>
                  </a:spcAft>
                  <a:buClr>
                    <a:srgbClr val="FF0000"/>
                  </a:buClr>
                  <a:buSzPct val="121000"/>
                  <a:buFont typeface="Wingdings" panose="05000000000000000000" pitchFamily="2" charset="2"/>
                  <a:buChar char="§"/>
                </a:pPr>
                <a:r>
                  <a:rPr lang="en-US" sz="1400" dirty="0"/>
                  <a:t>COM application deadlines range from October through April</a:t>
                </a:r>
              </a:p>
              <a:p>
                <a:pPr marL="171450" lvl="1" indent="-171450" defTabSz="800100">
                  <a:lnSpc>
                    <a:spcPct val="90000"/>
                  </a:lnSpc>
                  <a:spcBef>
                    <a:spcPct val="0"/>
                  </a:spcBef>
                  <a:spcAft>
                    <a:spcPct val="15000"/>
                  </a:spcAft>
                  <a:buClr>
                    <a:srgbClr val="FF0000"/>
                  </a:buClr>
                  <a:buSzPct val="121000"/>
                  <a:buFont typeface="Wingdings" panose="05000000000000000000" pitchFamily="2" charset="2"/>
                  <a:buChar char="§"/>
                </a:pPr>
                <a:r>
                  <a:rPr lang="en-US" sz="1400" dirty="0"/>
                  <a:t>Most colleges maintain AACOMAS deadlines in February and March</a:t>
                </a:r>
              </a:p>
              <a:p>
                <a:pPr marL="171450" lvl="1" indent="-171450" defTabSz="800100">
                  <a:lnSpc>
                    <a:spcPct val="90000"/>
                  </a:lnSpc>
                  <a:spcBef>
                    <a:spcPct val="0"/>
                  </a:spcBef>
                  <a:spcAft>
                    <a:spcPct val="15000"/>
                  </a:spcAft>
                  <a:buClr>
                    <a:srgbClr val="FF0000"/>
                  </a:buClr>
                  <a:buSzPct val="121000"/>
                  <a:buFont typeface="Wingdings" panose="05000000000000000000" pitchFamily="2" charset="2"/>
                  <a:buChar char="§"/>
                </a:pPr>
                <a:r>
                  <a:rPr lang="en-US" sz="1400" dirty="0"/>
                  <a:t>Admissions decisions are made on a rolling basis</a:t>
                </a:r>
              </a:p>
            </p:txBody>
          </p:sp>
        </p:grpSp>
      </p:grpSp>
    </p:spTree>
    <p:extLst>
      <p:ext uri="{BB962C8B-B14F-4D97-AF65-F5344CB8AC3E}">
        <p14:creationId xmlns:p14="http://schemas.microsoft.com/office/powerpoint/2010/main" val="282296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p:txBody>
          <a:bodyPr/>
          <a:lstStyle/>
          <a:p>
            <a:pPr algn="l"/>
            <a:r>
              <a:rPr lang="en-US"/>
              <a:t>Application Overview – The 4 Core Sections</a:t>
            </a:r>
          </a:p>
        </p:txBody>
      </p:sp>
      <p:pic>
        <p:nvPicPr>
          <p:cNvPr id="6" name="Content Placeholder 3">
            <a:extLst>
              <a:ext uri="{FF2B5EF4-FFF2-40B4-BE49-F238E27FC236}">
                <a16:creationId xmlns:a16="http://schemas.microsoft.com/office/drawing/2014/main" id="{C8B09CCD-58FD-4E74-A2F4-F767400578E5}"/>
              </a:ext>
            </a:extLst>
          </p:cNvPr>
          <p:cNvPicPr>
            <a:picLocks noChangeAspect="1"/>
          </p:cNvPicPr>
          <p:nvPr/>
        </p:nvPicPr>
        <p:blipFill rotWithShape="1">
          <a:blip r:embed="rId3"/>
          <a:srcRect l="34334" r="1"/>
          <a:stretch/>
        </p:blipFill>
        <p:spPr>
          <a:xfrm>
            <a:off x="914400" y="1194885"/>
            <a:ext cx="2906765" cy="2954898"/>
          </a:xfrm>
          <a:prstGeom prst="rect">
            <a:avLst/>
          </a:prstGeom>
          <a:effectLst>
            <a:outerShdw blurRad="63500" sx="102000" sy="102000" algn="ctr" rotWithShape="0">
              <a:prstClr val="black">
                <a:alpha val="40000"/>
              </a:prstClr>
            </a:outerShdw>
          </a:effectLst>
        </p:spPr>
      </p:pic>
      <p:sp>
        <p:nvSpPr>
          <p:cNvPr id="8" name="Content Placeholder 5">
            <a:extLst>
              <a:ext uri="{FF2B5EF4-FFF2-40B4-BE49-F238E27FC236}">
                <a16:creationId xmlns:a16="http://schemas.microsoft.com/office/drawing/2014/main" id="{177A5B10-4757-46FC-B5CA-BE1BDF7AF5B6}"/>
              </a:ext>
            </a:extLst>
          </p:cNvPr>
          <p:cNvSpPr txBox="1">
            <a:spLocks/>
          </p:cNvSpPr>
          <p:nvPr/>
        </p:nvSpPr>
        <p:spPr>
          <a:xfrm>
            <a:off x="4572000" y="1094301"/>
            <a:ext cx="4419600" cy="3594173"/>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20000"/>
              </a:lnSpc>
              <a:spcBef>
                <a:spcPts val="0"/>
              </a:spcBef>
              <a:buClr>
                <a:srgbClr val="EA1D25"/>
              </a:buClr>
              <a:buFont typeface="+mj-lt"/>
              <a:buAutoNum type="arabicPeriod"/>
            </a:pPr>
            <a:r>
              <a:rPr lang="en-US" sz="1800" kern="0"/>
              <a:t>Personal Information</a:t>
            </a:r>
            <a:endParaRPr lang="en-US" sz="1350" kern="0"/>
          </a:p>
          <a:p>
            <a:pPr lvl="1">
              <a:lnSpc>
                <a:spcPct val="120000"/>
              </a:lnSpc>
              <a:spcBef>
                <a:spcPts val="0"/>
              </a:spcBef>
              <a:buClr>
                <a:srgbClr val="EA1D25"/>
              </a:buClr>
              <a:buFont typeface="Wingdings" panose="05000000000000000000" pitchFamily="2" charset="2"/>
              <a:buChar char="§"/>
            </a:pPr>
            <a:r>
              <a:rPr lang="en-US" sz="1350" kern="0"/>
              <a:t>Background/Biographic Info</a:t>
            </a:r>
          </a:p>
          <a:p>
            <a:pPr marL="257175" indent="-257175">
              <a:lnSpc>
                <a:spcPct val="120000"/>
              </a:lnSpc>
              <a:spcBef>
                <a:spcPts val="0"/>
              </a:spcBef>
              <a:buClr>
                <a:srgbClr val="EA1D25"/>
              </a:buClr>
              <a:buFont typeface="+mj-lt"/>
              <a:buAutoNum type="arabicPeriod"/>
            </a:pPr>
            <a:r>
              <a:rPr lang="en-US" sz="1800" kern="0"/>
              <a:t>Academic History</a:t>
            </a:r>
          </a:p>
          <a:p>
            <a:pPr lvl="1">
              <a:lnSpc>
                <a:spcPct val="120000"/>
              </a:lnSpc>
              <a:spcBef>
                <a:spcPts val="0"/>
              </a:spcBef>
              <a:buClr>
                <a:srgbClr val="EA1D25"/>
              </a:buClr>
              <a:buFont typeface="Wingdings" panose="05000000000000000000" pitchFamily="2" charset="2"/>
              <a:buChar char="§"/>
            </a:pPr>
            <a:r>
              <a:rPr lang="en-US" sz="1350" kern="0"/>
              <a:t>Colleges Attended</a:t>
            </a:r>
          </a:p>
          <a:p>
            <a:pPr lvl="1">
              <a:lnSpc>
                <a:spcPct val="120000"/>
              </a:lnSpc>
              <a:spcBef>
                <a:spcPts val="0"/>
              </a:spcBef>
              <a:buClr>
                <a:srgbClr val="EA1D25"/>
              </a:buClr>
              <a:buFont typeface="Wingdings" panose="05000000000000000000" pitchFamily="2" charset="2"/>
              <a:buChar char="§"/>
            </a:pPr>
            <a:r>
              <a:rPr lang="en-US" sz="1350" kern="0"/>
              <a:t>Transcript Entry</a:t>
            </a:r>
          </a:p>
          <a:p>
            <a:pPr lvl="1">
              <a:lnSpc>
                <a:spcPct val="120000"/>
              </a:lnSpc>
              <a:spcBef>
                <a:spcPts val="0"/>
              </a:spcBef>
              <a:buClr>
                <a:srgbClr val="EA1D25"/>
              </a:buClr>
              <a:buFont typeface="Wingdings" panose="05000000000000000000" pitchFamily="2" charset="2"/>
              <a:buChar char="§"/>
            </a:pPr>
            <a:r>
              <a:rPr lang="en-US" sz="1350" kern="0"/>
              <a:t>MCAT Scores</a:t>
            </a:r>
          </a:p>
          <a:p>
            <a:pPr marL="257175" indent="-257175">
              <a:lnSpc>
                <a:spcPct val="120000"/>
              </a:lnSpc>
              <a:spcBef>
                <a:spcPts val="0"/>
              </a:spcBef>
              <a:buClr>
                <a:srgbClr val="EA1D25"/>
              </a:buClr>
              <a:buFont typeface="+mj-lt"/>
              <a:buAutoNum type="arabicPeriod"/>
            </a:pPr>
            <a:r>
              <a:rPr lang="en-US" sz="1800" kern="0"/>
              <a:t>Supporting Information</a:t>
            </a:r>
          </a:p>
          <a:p>
            <a:pPr lvl="1">
              <a:lnSpc>
                <a:spcPct val="120000"/>
              </a:lnSpc>
              <a:spcBef>
                <a:spcPts val="0"/>
              </a:spcBef>
              <a:buClr>
                <a:srgbClr val="EA1D25"/>
              </a:buClr>
              <a:buFont typeface="Wingdings" panose="05000000000000000000" pitchFamily="2" charset="2"/>
              <a:buChar char="§"/>
            </a:pPr>
            <a:r>
              <a:rPr lang="en-US" sz="1350" kern="0"/>
              <a:t>Letters of Recommendation</a:t>
            </a:r>
          </a:p>
          <a:p>
            <a:pPr lvl="1">
              <a:lnSpc>
                <a:spcPct val="120000"/>
              </a:lnSpc>
              <a:spcBef>
                <a:spcPts val="0"/>
              </a:spcBef>
              <a:buClr>
                <a:srgbClr val="EA1D25"/>
              </a:buClr>
              <a:buFont typeface="Wingdings" panose="05000000000000000000" pitchFamily="2" charset="2"/>
              <a:buChar char="§"/>
            </a:pPr>
            <a:r>
              <a:rPr lang="en-US" sz="1350" kern="0"/>
              <a:t>Experiences/Achievements</a:t>
            </a:r>
          </a:p>
          <a:p>
            <a:pPr lvl="1">
              <a:lnSpc>
                <a:spcPct val="120000"/>
              </a:lnSpc>
              <a:spcBef>
                <a:spcPts val="0"/>
              </a:spcBef>
              <a:buClr>
                <a:srgbClr val="EA1D25"/>
              </a:buClr>
              <a:buFont typeface="Wingdings" panose="05000000000000000000" pitchFamily="2" charset="2"/>
              <a:buChar char="§"/>
            </a:pPr>
            <a:r>
              <a:rPr lang="en-US" sz="1350" kern="0"/>
              <a:t>Personal Statement</a:t>
            </a:r>
          </a:p>
          <a:p>
            <a:pPr marL="257175" indent="-257175">
              <a:lnSpc>
                <a:spcPct val="120000"/>
              </a:lnSpc>
              <a:spcBef>
                <a:spcPts val="0"/>
              </a:spcBef>
              <a:buClr>
                <a:srgbClr val="EA1D25"/>
              </a:buClr>
              <a:buFont typeface="+mj-lt"/>
              <a:buAutoNum type="arabicPeriod"/>
            </a:pPr>
            <a:r>
              <a:rPr lang="en-US" sz="1800" kern="0"/>
              <a:t>Program Materials</a:t>
            </a:r>
          </a:p>
          <a:p>
            <a:pPr lvl="1">
              <a:lnSpc>
                <a:spcPct val="120000"/>
              </a:lnSpc>
              <a:spcBef>
                <a:spcPts val="0"/>
              </a:spcBef>
              <a:buClr>
                <a:srgbClr val="EA1D25"/>
              </a:buClr>
              <a:buFont typeface="Wingdings" panose="05000000000000000000" pitchFamily="2" charset="2"/>
              <a:buChar char="§"/>
            </a:pPr>
            <a:r>
              <a:rPr lang="en-US" sz="1350" kern="0"/>
              <a:t>General Admission Criteria &amp; Process</a:t>
            </a:r>
          </a:p>
          <a:p>
            <a:pPr lvl="1">
              <a:lnSpc>
                <a:spcPct val="120000"/>
              </a:lnSpc>
              <a:spcBef>
                <a:spcPts val="0"/>
              </a:spcBef>
              <a:buClr>
                <a:srgbClr val="EA1D25"/>
              </a:buClr>
              <a:buFont typeface="Wingdings" panose="05000000000000000000" pitchFamily="2" charset="2"/>
              <a:buChar char="§"/>
            </a:pPr>
            <a:r>
              <a:rPr lang="en-US" sz="1350" kern="0"/>
              <a:t>Prerequisites</a:t>
            </a:r>
          </a:p>
          <a:p>
            <a:pPr lvl="1">
              <a:lnSpc>
                <a:spcPct val="120000"/>
              </a:lnSpc>
              <a:spcBef>
                <a:spcPts val="0"/>
              </a:spcBef>
              <a:buClr>
                <a:srgbClr val="EA1D25"/>
              </a:buClr>
              <a:buFont typeface="Wingdings" panose="05000000000000000000" pitchFamily="2" charset="2"/>
              <a:buChar char="§"/>
            </a:pPr>
            <a:r>
              <a:rPr lang="en-US" sz="1350" kern="0"/>
              <a:t>Custom Questions</a:t>
            </a:r>
            <a:endParaRPr lang="en-US"/>
          </a:p>
        </p:txBody>
      </p:sp>
    </p:spTree>
    <p:extLst>
      <p:ext uri="{BB962C8B-B14F-4D97-AF65-F5344CB8AC3E}">
        <p14:creationId xmlns:p14="http://schemas.microsoft.com/office/powerpoint/2010/main" val="207539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457200" y="426773"/>
            <a:ext cx="5953063" cy="369332"/>
          </a:xfrm>
        </p:spPr>
        <p:txBody>
          <a:bodyPr/>
          <a:lstStyle/>
          <a:p>
            <a:pPr algn="l"/>
            <a:r>
              <a:rPr lang="en-US"/>
              <a:t>Section 1: Personal Information</a:t>
            </a:r>
          </a:p>
        </p:txBody>
      </p:sp>
      <p:sp>
        <p:nvSpPr>
          <p:cNvPr id="8" name="Content Placeholder 5">
            <a:extLst>
              <a:ext uri="{FF2B5EF4-FFF2-40B4-BE49-F238E27FC236}">
                <a16:creationId xmlns:a16="http://schemas.microsoft.com/office/drawing/2014/main" id="{177A5B10-4757-46FC-B5CA-BE1BDF7AF5B6}"/>
              </a:ext>
            </a:extLst>
          </p:cNvPr>
          <p:cNvSpPr txBox="1">
            <a:spLocks/>
          </p:cNvSpPr>
          <p:nvPr/>
        </p:nvSpPr>
        <p:spPr>
          <a:xfrm>
            <a:off x="457200" y="1122554"/>
            <a:ext cx="7772400" cy="35941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EA1D25"/>
              </a:buClr>
              <a:buFont typeface="Wingdings" panose="05000000000000000000" pitchFamily="2" charset="2"/>
              <a:buChar char="§"/>
            </a:pPr>
            <a:r>
              <a:rPr lang="en-US" sz="1650" kern="0"/>
              <a:t>Background/Biographic Info</a:t>
            </a:r>
          </a:p>
          <a:p>
            <a:pPr>
              <a:lnSpc>
                <a:spcPct val="120000"/>
              </a:lnSpc>
              <a:spcBef>
                <a:spcPts val="0"/>
              </a:spcBef>
              <a:buClr>
                <a:srgbClr val="EA1D25"/>
              </a:buClr>
              <a:buFont typeface="Wingdings" panose="05000000000000000000" pitchFamily="2" charset="2"/>
              <a:buChar char="§"/>
            </a:pPr>
            <a:r>
              <a:rPr lang="en-US" sz="1650" kern="0"/>
              <a:t>Contact Info</a:t>
            </a:r>
          </a:p>
          <a:p>
            <a:pPr>
              <a:lnSpc>
                <a:spcPct val="120000"/>
              </a:lnSpc>
              <a:spcBef>
                <a:spcPts val="0"/>
              </a:spcBef>
              <a:buClr>
                <a:srgbClr val="EA1D25"/>
              </a:buClr>
              <a:buFont typeface="Wingdings" panose="05000000000000000000" pitchFamily="2" charset="2"/>
              <a:buChar char="§"/>
            </a:pPr>
            <a:r>
              <a:rPr lang="en-US" sz="1650" kern="0"/>
              <a:t>Release Statements &amp; Certifications</a:t>
            </a:r>
          </a:p>
        </p:txBody>
      </p:sp>
      <p:pic>
        <p:nvPicPr>
          <p:cNvPr id="2" name="Picture 1">
            <a:extLst>
              <a:ext uri="{FF2B5EF4-FFF2-40B4-BE49-F238E27FC236}">
                <a16:creationId xmlns:a16="http://schemas.microsoft.com/office/drawing/2014/main" id="{72CD8C44-4E74-4F65-B509-6DEF59982259}"/>
              </a:ext>
            </a:extLst>
          </p:cNvPr>
          <p:cNvPicPr>
            <a:picLocks noChangeAspect="1"/>
          </p:cNvPicPr>
          <p:nvPr/>
        </p:nvPicPr>
        <p:blipFill>
          <a:blip r:embed="rId3"/>
          <a:stretch>
            <a:fillRect/>
          </a:stretch>
        </p:blipFill>
        <p:spPr>
          <a:xfrm>
            <a:off x="2236234" y="2739390"/>
            <a:ext cx="6221966" cy="15087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3318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24F9-A86D-4AE3-AB34-A446BFF4BDCB}"/>
              </a:ext>
            </a:extLst>
          </p:cNvPr>
          <p:cNvSpPr>
            <a:spLocks noGrp="1"/>
          </p:cNvSpPr>
          <p:nvPr>
            <p:ph type="title"/>
          </p:nvPr>
        </p:nvSpPr>
        <p:spPr>
          <a:xfrm>
            <a:off x="381000" y="361950"/>
            <a:ext cx="5943599" cy="369332"/>
          </a:xfrm>
        </p:spPr>
        <p:txBody>
          <a:bodyPr/>
          <a:lstStyle/>
          <a:p>
            <a:r>
              <a:rPr lang="en-US" sz="2400" dirty="0"/>
              <a:t>Key Updates for the 2022-2023 Cycle</a:t>
            </a:r>
          </a:p>
        </p:txBody>
      </p:sp>
      <p:sp>
        <p:nvSpPr>
          <p:cNvPr id="6" name="Text Placeholder 5">
            <a:extLst>
              <a:ext uri="{FF2B5EF4-FFF2-40B4-BE49-F238E27FC236}">
                <a16:creationId xmlns:a16="http://schemas.microsoft.com/office/drawing/2014/main" id="{B88C731C-7679-43B7-82EA-C1FE1A358EB7}"/>
              </a:ext>
            </a:extLst>
          </p:cNvPr>
          <p:cNvSpPr>
            <a:spLocks noGrp="1"/>
          </p:cNvSpPr>
          <p:nvPr>
            <p:ph type="body" sz="quarter" idx="12"/>
          </p:nvPr>
        </p:nvSpPr>
        <p:spPr>
          <a:xfrm>
            <a:off x="381000" y="1002089"/>
            <a:ext cx="8382000" cy="3139321"/>
          </a:xfrm>
        </p:spPr>
        <p:txBody>
          <a:bodyPr wrap="square" lIns="0" tIns="0" rIns="0" bIns="0" anchor="t">
            <a:spAutoFit/>
          </a:bodyPr>
          <a:lstStyle/>
          <a:p>
            <a:pPr marL="0" indent="0" rtl="0" fontAlgn="base">
              <a:lnSpc>
                <a:spcPct val="100000"/>
              </a:lnSpc>
              <a:buNone/>
            </a:pPr>
            <a:r>
              <a:rPr lang="en-US" sz="1600" b="1" dirty="0"/>
              <a:t>Additional COVID-19 Questions (Optional)</a:t>
            </a:r>
            <a:endParaRPr lang="en-US" sz="1800" dirty="0"/>
          </a:p>
          <a:p>
            <a:pPr lvl="0">
              <a:lnSpc>
                <a:spcPct val="100000"/>
              </a:lnSpc>
              <a:buFont typeface="+mj-lt"/>
              <a:buAutoNum type="arabicPeriod"/>
            </a:pPr>
            <a:r>
              <a:rPr lang="en-US" sz="1200" dirty="0"/>
              <a:t>Did your school move to offering only online curriculum during the COVID-19 crisis? </a:t>
            </a:r>
          </a:p>
          <a:p>
            <a:pPr lvl="0">
              <a:lnSpc>
                <a:spcPct val="100000"/>
              </a:lnSpc>
              <a:buFont typeface="+mj-lt"/>
              <a:buAutoNum type="arabicPeriod"/>
            </a:pPr>
            <a:r>
              <a:rPr lang="en-US" sz="1200" dirty="0"/>
              <a:t>Did you have an opportunity to receive a letter grade for any of your courses taken during the COVID-19 crisis?</a:t>
            </a:r>
            <a:r>
              <a:rPr lang="en-US" sz="1200" i="1" dirty="0"/>
              <a:t> </a:t>
            </a:r>
            <a:endParaRPr lang="en-US" sz="1200" dirty="0"/>
          </a:p>
          <a:p>
            <a:pPr lvl="0">
              <a:lnSpc>
                <a:spcPct val="100000"/>
              </a:lnSpc>
              <a:buFont typeface="+mj-lt"/>
              <a:buAutoNum type="arabicPeriod"/>
            </a:pPr>
            <a:r>
              <a:rPr lang="en-US" sz="1200" dirty="0"/>
              <a:t>Please describe how COVID-19 has impacted your pathway to medical school. (2500 characters) Items to consider incorporating in your response may include but are not limited to:</a:t>
            </a:r>
            <a:r>
              <a:rPr lang="en-US" sz="1200" i="1" dirty="0"/>
              <a:t> </a:t>
            </a:r>
            <a:endParaRPr lang="en-US" sz="1200" dirty="0"/>
          </a:p>
          <a:p>
            <a:pPr lvl="1">
              <a:lnSpc>
                <a:spcPct val="100000"/>
              </a:lnSpc>
            </a:pPr>
            <a:r>
              <a:rPr lang="en-US" sz="1200" u="sng" dirty="0"/>
              <a:t>Academic</a:t>
            </a:r>
            <a:r>
              <a:rPr lang="en-US" sz="1200" dirty="0"/>
              <a:t>: Were you able to interact with your professors? Did you have to leave an academic program stateside or abroad? Did your school require you to move to pass/fail grading systems? Did your MCAT exam get cancelled, delayed? Other academic barriers?</a:t>
            </a:r>
          </a:p>
          <a:p>
            <a:pPr lvl="1">
              <a:lnSpc>
                <a:spcPct val="100000"/>
              </a:lnSpc>
            </a:pPr>
            <a:r>
              <a:rPr lang="en-US" sz="1200" u="sng" dirty="0"/>
              <a:t>Professional</a:t>
            </a:r>
            <a:r>
              <a:rPr lang="en-US" sz="1200" dirty="0"/>
              <a:t>: Did you hold a job? Did have to go out and seek new job opportunities? Did you lose a job? Other financial or professional barriers that you faced?</a:t>
            </a:r>
          </a:p>
          <a:p>
            <a:pPr lvl="1">
              <a:lnSpc>
                <a:spcPct val="100000"/>
              </a:lnSpc>
            </a:pPr>
            <a:r>
              <a:rPr lang="en-US" sz="1200" u="sng" dirty="0"/>
              <a:t>Personal</a:t>
            </a:r>
            <a:r>
              <a:rPr lang="en-US" sz="1200" dirty="0"/>
              <a:t>: Did you have to move out of a house or dorm? Did you have to cancel travel plans? Did you modify your planned experiences related to healthcare or volunteer opportunities? Did you seek out volunteer opportunities that arose from the crisis? Did you assist any family or community members that were affected? </a:t>
            </a:r>
            <a:endParaRPr lang="en-US" sz="1100" b="1" dirty="0"/>
          </a:p>
        </p:txBody>
      </p:sp>
    </p:spTree>
    <p:extLst>
      <p:ext uri="{BB962C8B-B14F-4D97-AF65-F5344CB8AC3E}">
        <p14:creationId xmlns:p14="http://schemas.microsoft.com/office/powerpoint/2010/main" val="114012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318D-81D7-48A5-9AE4-11DE45D17BFD}"/>
              </a:ext>
            </a:extLst>
          </p:cNvPr>
          <p:cNvSpPr>
            <a:spLocks noGrp="1"/>
          </p:cNvSpPr>
          <p:nvPr>
            <p:ph type="title"/>
          </p:nvPr>
        </p:nvSpPr>
        <p:spPr/>
        <p:txBody>
          <a:bodyPr/>
          <a:lstStyle/>
          <a:p>
            <a:r>
              <a:rPr lang="en-US"/>
              <a:t>COVID-19 Updates &amp; Resources</a:t>
            </a:r>
          </a:p>
        </p:txBody>
      </p:sp>
      <p:sp>
        <p:nvSpPr>
          <p:cNvPr id="6" name="Text Placeholder 5">
            <a:extLst>
              <a:ext uri="{FF2B5EF4-FFF2-40B4-BE49-F238E27FC236}">
                <a16:creationId xmlns:a16="http://schemas.microsoft.com/office/drawing/2014/main" id="{A969E50F-2B5A-4267-8230-63BB610B5024}"/>
              </a:ext>
            </a:extLst>
          </p:cNvPr>
          <p:cNvSpPr>
            <a:spLocks noGrp="1"/>
          </p:cNvSpPr>
          <p:nvPr>
            <p:ph type="body" sz="quarter" idx="10"/>
          </p:nvPr>
        </p:nvSpPr>
        <p:spPr>
          <a:xfrm>
            <a:off x="565245" y="1538041"/>
            <a:ext cx="3079292" cy="1831271"/>
          </a:xfrm>
        </p:spPr>
        <p:txBody>
          <a:bodyPr/>
          <a:lstStyle/>
          <a:p>
            <a:r>
              <a:rPr lang="en-US" sz="1700" b="1" dirty="0"/>
              <a:t>COVID-19 Resource Page </a:t>
            </a:r>
          </a:p>
          <a:p>
            <a:pPr lvl="1"/>
            <a:r>
              <a:rPr lang="en-US" sz="1700" b="1" dirty="0"/>
              <a:t>Osteopathic Medical Schools Adapt Admissions Processes in Response to COVID-19</a:t>
            </a:r>
          </a:p>
          <a:p>
            <a:pPr lvl="1"/>
            <a:r>
              <a:rPr lang="en-US" sz="1700" b="1" dirty="0"/>
              <a:t>AACOMAS FAQs</a:t>
            </a:r>
          </a:p>
          <a:p>
            <a:pPr lvl="1"/>
            <a:r>
              <a:rPr lang="en-US" sz="1700" b="1" dirty="0"/>
              <a:t>Relevant Blog Posts</a:t>
            </a:r>
          </a:p>
        </p:txBody>
      </p:sp>
      <p:pic>
        <p:nvPicPr>
          <p:cNvPr id="7" name="Picture 6" descr="A screenshot of a social media post&#10;&#10;Description automatically generated">
            <a:extLst>
              <a:ext uri="{FF2B5EF4-FFF2-40B4-BE49-F238E27FC236}">
                <a16:creationId xmlns:a16="http://schemas.microsoft.com/office/drawing/2014/main" id="{2800357F-35B6-44E2-806E-C3219C40A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282174"/>
            <a:ext cx="4724288" cy="257915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E6CAAC0-14FA-461A-912C-0D83936783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52979" y="926573"/>
            <a:ext cx="3070228" cy="376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28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BB702C-8F28-40B6-AF5F-7304EAF2BABD}"/>
              </a:ext>
            </a:extLst>
          </p:cNvPr>
          <p:cNvSpPr>
            <a:spLocks noGrp="1"/>
          </p:cNvSpPr>
          <p:nvPr>
            <p:ph type="ftr" sz="quarter" idx="5"/>
          </p:nvPr>
        </p:nvSpPr>
        <p:spPr/>
        <p:txBody>
          <a:bodyPr/>
          <a:lstStyle/>
          <a:p>
            <a:r>
              <a:rPr lang="en-US"/>
              <a:t>PRESENTATION TITLE HERE  |</a:t>
            </a:r>
          </a:p>
        </p:txBody>
      </p:sp>
      <p:sp>
        <p:nvSpPr>
          <p:cNvPr id="4" name="Slide Number Placeholder 3">
            <a:extLst>
              <a:ext uri="{FF2B5EF4-FFF2-40B4-BE49-F238E27FC236}">
                <a16:creationId xmlns:a16="http://schemas.microsoft.com/office/drawing/2014/main" id="{17BD53A1-A4B8-4D39-B347-0CCF9BA194E8}"/>
              </a:ext>
            </a:extLst>
          </p:cNvPr>
          <p:cNvSpPr>
            <a:spLocks noGrp="1"/>
          </p:cNvSpPr>
          <p:nvPr>
            <p:ph type="sldNum" sz="quarter" idx="7"/>
          </p:nvPr>
        </p:nvSpPr>
        <p:spPr/>
        <p:txBody>
          <a:bodyPr/>
          <a:lstStyle/>
          <a:p>
            <a:fld id="{B6F15528-21DE-4FAA-801E-634DDDAF4B2B}" type="slidenum">
              <a:rPr lang="uk-UA" smtClean="0"/>
              <a:pPr/>
              <a:t>17</a:t>
            </a:fld>
            <a:endParaRPr lang="uk-UA"/>
          </a:p>
        </p:txBody>
      </p:sp>
      <p:sp>
        <p:nvSpPr>
          <p:cNvPr id="12" name="Content Placeholder 11">
            <a:extLst>
              <a:ext uri="{FF2B5EF4-FFF2-40B4-BE49-F238E27FC236}">
                <a16:creationId xmlns:a16="http://schemas.microsoft.com/office/drawing/2014/main" id="{83D6E52D-B0B1-41AE-93A4-DA3527E5274A}"/>
              </a:ext>
            </a:extLst>
          </p:cNvPr>
          <p:cNvSpPr>
            <a:spLocks noGrp="1"/>
          </p:cNvSpPr>
          <p:nvPr>
            <p:ph sz="quarter" idx="10"/>
          </p:nvPr>
        </p:nvSpPr>
        <p:spPr>
          <a:xfrm>
            <a:off x="609600" y="438150"/>
            <a:ext cx="7924800" cy="246221"/>
          </a:xfrm>
        </p:spPr>
        <p:txBody>
          <a:bodyPr/>
          <a:lstStyle/>
          <a:p>
            <a:r>
              <a:rPr lang="en-US" sz="1600" b="1" dirty="0">
                <a:solidFill>
                  <a:schemeClr val="tx2"/>
                </a:solidFill>
              </a:rPr>
              <a:t>How Have COMs responded to COVID-19?</a:t>
            </a:r>
          </a:p>
        </p:txBody>
      </p:sp>
      <p:sp>
        <p:nvSpPr>
          <p:cNvPr id="13" name="Text Placeholder 12">
            <a:extLst>
              <a:ext uri="{FF2B5EF4-FFF2-40B4-BE49-F238E27FC236}">
                <a16:creationId xmlns:a16="http://schemas.microsoft.com/office/drawing/2014/main" id="{11CDD7C6-55E1-4F44-8CA4-9C21755C58AA}"/>
              </a:ext>
            </a:extLst>
          </p:cNvPr>
          <p:cNvSpPr>
            <a:spLocks noGrp="1"/>
          </p:cNvSpPr>
          <p:nvPr>
            <p:ph type="body" sz="quarter" idx="11"/>
          </p:nvPr>
        </p:nvSpPr>
        <p:spPr/>
        <p:txBody>
          <a:bodyPr/>
          <a:lstStyle/>
          <a:p>
            <a:endParaRPr lang="en-US"/>
          </a:p>
        </p:txBody>
      </p:sp>
      <p:sp>
        <p:nvSpPr>
          <p:cNvPr id="11" name="TextBox 10">
            <a:extLst>
              <a:ext uri="{FF2B5EF4-FFF2-40B4-BE49-F238E27FC236}">
                <a16:creationId xmlns:a16="http://schemas.microsoft.com/office/drawing/2014/main" id="{12D2B1B9-5533-4D03-A2A9-076FC9C8209C}"/>
              </a:ext>
            </a:extLst>
          </p:cNvPr>
          <p:cNvSpPr txBox="1"/>
          <p:nvPr/>
        </p:nvSpPr>
        <p:spPr>
          <a:xfrm>
            <a:off x="609600" y="803189"/>
            <a:ext cx="7924800" cy="3323987"/>
          </a:xfrm>
          <a:prstGeom prst="rect">
            <a:avLst/>
          </a:prstGeom>
          <a:noFill/>
        </p:spPr>
        <p:txBody>
          <a:bodyPr wrap="square">
            <a:spAutoFit/>
          </a:bodyPr>
          <a:lstStyle/>
          <a:p>
            <a:pPr algn="l">
              <a:buFont typeface="Arial" panose="020B0604020202020204" pitchFamily="34" charset="0"/>
              <a:buChar char="•"/>
            </a:pPr>
            <a:r>
              <a:rPr lang="en-US" sz="1400" b="0" i="0" dirty="0">
                <a:solidFill>
                  <a:srgbClr val="46515C"/>
                </a:solidFill>
                <a:effectLst/>
                <a:latin typeface="Open Sans" panose="020B0606030504020204" pitchFamily="34" charset="0"/>
              </a:rPr>
              <a:t>Accept “pass” and “satisfactory” coursework offered in a pass/fail system for Spring 2020, including pre-requisite coursework..</a:t>
            </a:r>
          </a:p>
          <a:p>
            <a:pPr algn="l">
              <a:buFont typeface="Arial" panose="020B0604020202020204" pitchFamily="34" charset="0"/>
              <a:buChar char="•"/>
            </a:pPr>
            <a:r>
              <a:rPr lang="en-US" sz="1400" b="0" i="0" dirty="0">
                <a:solidFill>
                  <a:srgbClr val="46515C"/>
                </a:solidFill>
                <a:effectLst/>
                <a:latin typeface="Open Sans" panose="020B0606030504020204" pitchFamily="34" charset="0"/>
              </a:rPr>
              <a:t>Accept online coursework, including laboratory credits (when schools were not able to offer in person options).</a:t>
            </a:r>
          </a:p>
          <a:p>
            <a:pPr algn="l">
              <a:buFont typeface="Arial" panose="020B0604020202020204" pitchFamily="34" charset="0"/>
              <a:buChar char="•"/>
            </a:pPr>
            <a:r>
              <a:rPr lang="en-US" sz="1400" b="0" i="0" dirty="0">
                <a:solidFill>
                  <a:srgbClr val="46515C"/>
                </a:solidFill>
                <a:effectLst/>
                <a:latin typeface="Open Sans" panose="020B0606030504020204" pitchFamily="34" charset="0"/>
              </a:rPr>
              <a:t>Review your application without all required laboratory coursework, if you can demonstrate that your institution was unable to provide these courses due to COVID-19; proof of completion may later be required (Spring 2020 and forward).</a:t>
            </a:r>
          </a:p>
          <a:p>
            <a:pPr algn="l">
              <a:buFont typeface="Arial" panose="020B0604020202020204" pitchFamily="34" charset="0"/>
              <a:buChar char="•"/>
            </a:pPr>
            <a:r>
              <a:rPr lang="en-US" sz="1400" b="0" i="0" dirty="0">
                <a:solidFill>
                  <a:srgbClr val="46515C"/>
                </a:solidFill>
                <a:effectLst/>
                <a:latin typeface="Open Sans" panose="020B0606030504020204" pitchFamily="34" charset="0"/>
              </a:rPr>
              <a:t>Relax requirements for in-person healthcare experiences and in-person extracurricular experiences (Spring 2020 to present).</a:t>
            </a:r>
          </a:p>
          <a:p>
            <a:pPr marL="742950" lvl="1" indent="-285750" algn="l">
              <a:buFont typeface="Arial" panose="020B0604020202020204" pitchFamily="34" charset="0"/>
              <a:buChar char="•"/>
            </a:pPr>
            <a:r>
              <a:rPr lang="en-US" sz="1400" b="0" i="0" dirty="0">
                <a:solidFill>
                  <a:srgbClr val="46515C"/>
                </a:solidFill>
                <a:effectLst/>
                <a:latin typeface="Open Sans" panose="020B0606030504020204" pitchFamily="34" charset="0"/>
              </a:rPr>
              <a:t>Schools will likely require applicants to demonstrate how they were able to obtain an understanding of what the clinical environment is like and show evidence of continued online health and extracurricular experience.</a:t>
            </a:r>
          </a:p>
          <a:p>
            <a:pPr algn="l">
              <a:buFont typeface="Arial" panose="020B0604020202020204" pitchFamily="34" charset="0"/>
              <a:buChar char="•"/>
            </a:pPr>
            <a:r>
              <a:rPr lang="en-US" sz="1400" b="0" i="0" dirty="0">
                <a:solidFill>
                  <a:srgbClr val="46515C"/>
                </a:solidFill>
                <a:effectLst/>
                <a:latin typeface="Open Sans" panose="020B0606030504020204" pitchFamily="34" charset="0"/>
              </a:rPr>
              <a:t>About a third of our schools will not require a letter of recommendation from a physician (DO or MD); the remainder are likely to require such a letter.</a:t>
            </a:r>
          </a:p>
          <a:p>
            <a:pPr algn="l">
              <a:buFont typeface="Arial" panose="020B0604020202020204" pitchFamily="34" charset="0"/>
              <a:buChar char="•"/>
            </a:pPr>
            <a:r>
              <a:rPr lang="en-US" sz="1400" b="0" i="0" dirty="0">
                <a:solidFill>
                  <a:srgbClr val="46515C"/>
                </a:solidFill>
                <a:effectLst/>
                <a:latin typeface="Open Sans" panose="020B0606030504020204" pitchFamily="34" charset="0"/>
              </a:rPr>
              <a:t>Most of our schools will offer an option for virtual interviews in place of in-person interviews.</a:t>
            </a:r>
          </a:p>
        </p:txBody>
      </p:sp>
    </p:spTree>
    <p:extLst>
      <p:ext uri="{BB962C8B-B14F-4D97-AF65-F5344CB8AC3E}">
        <p14:creationId xmlns:p14="http://schemas.microsoft.com/office/powerpoint/2010/main" val="329467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457200" y="209024"/>
            <a:ext cx="5953063" cy="369332"/>
          </a:xfrm>
        </p:spPr>
        <p:txBody>
          <a:bodyPr/>
          <a:lstStyle/>
          <a:p>
            <a:pPr algn="l"/>
            <a:r>
              <a:rPr lang="en-US"/>
              <a:t>Section 2: Academic History</a:t>
            </a:r>
          </a:p>
        </p:txBody>
      </p:sp>
      <p:sp>
        <p:nvSpPr>
          <p:cNvPr id="8" name="Content Placeholder 5">
            <a:extLst>
              <a:ext uri="{FF2B5EF4-FFF2-40B4-BE49-F238E27FC236}">
                <a16:creationId xmlns:a16="http://schemas.microsoft.com/office/drawing/2014/main" id="{177A5B10-4757-46FC-B5CA-BE1BDF7AF5B6}"/>
              </a:ext>
            </a:extLst>
          </p:cNvPr>
          <p:cNvSpPr txBox="1">
            <a:spLocks/>
          </p:cNvSpPr>
          <p:nvPr/>
        </p:nvSpPr>
        <p:spPr>
          <a:xfrm>
            <a:off x="3796144" y="2478833"/>
            <a:ext cx="6075760" cy="35941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EA1D25"/>
              </a:buClr>
              <a:buFont typeface="Wingdings" panose="05000000000000000000" pitchFamily="2" charset="2"/>
              <a:buChar char="§"/>
            </a:pPr>
            <a:endParaRPr lang="en-US" sz="1200" kern="0">
              <a:latin typeface="Halyard Display"/>
            </a:endParaRPr>
          </a:p>
        </p:txBody>
      </p:sp>
      <p:pic>
        <p:nvPicPr>
          <p:cNvPr id="2" name="Picture 1">
            <a:extLst>
              <a:ext uri="{FF2B5EF4-FFF2-40B4-BE49-F238E27FC236}">
                <a16:creationId xmlns:a16="http://schemas.microsoft.com/office/drawing/2014/main" id="{95191334-32B5-4C12-AE18-152D81EDE28B}"/>
              </a:ext>
            </a:extLst>
          </p:cNvPr>
          <p:cNvPicPr>
            <a:picLocks noChangeAspect="1"/>
          </p:cNvPicPr>
          <p:nvPr/>
        </p:nvPicPr>
        <p:blipFill>
          <a:blip r:embed="rId3"/>
          <a:stretch>
            <a:fillRect/>
          </a:stretch>
        </p:blipFill>
        <p:spPr>
          <a:xfrm>
            <a:off x="2590800" y="2910342"/>
            <a:ext cx="5619776" cy="1783080"/>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737227C2-6819-4691-840A-EB95115046AA}"/>
              </a:ext>
            </a:extLst>
          </p:cNvPr>
          <p:cNvSpPr txBox="1"/>
          <p:nvPr/>
        </p:nvSpPr>
        <p:spPr>
          <a:xfrm>
            <a:off x="457200" y="763984"/>
            <a:ext cx="8534400" cy="1960730"/>
          </a:xfrm>
          <a:prstGeom prst="rect">
            <a:avLst/>
          </a:prstGeom>
          <a:noFill/>
        </p:spPr>
        <p:txBody>
          <a:bodyPr wrap="square" rtlCol="0">
            <a:spAutoFit/>
          </a:bodyPr>
          <a:lstStyle/>
          <a:p>
            <a:pPr marL="257175" indent="-257175">
              <a:lnSpc>
                <a:spcPct val="120000"/>
              </a:lnSpc>
              <a:buClr>
                <a:srgbClr val="EA1D25"/>
              </a:buClr>
              <a:buFont typeface="Wingdings" panose="05000000000000000000" pitchFamily="2" charset="2"/>
              <a:buChar char="§"/>
            </a:pPr>
            <a:r>
              <a:rPr lang="en-US" sz="1500" kern="0">
                <a:solidFill>
                  <a:prstClr val="black"/>
                </a:solidFill>
              </a:rPr>
              <a:t>Colleges Attended</a:t>
            </a:r>
          </a:p>
          <a:p>
            <a:pPr marL="557213" lvl="1" indent="-214313">
              <a:lnSpc>
                <a:spcPct val="120000"/>
              </a:lnSpc>
              <a:buClr>
                <a:srgbClr val="EA1D25"/>
              </a:buClr>
              <a:buFont typeface="Wingdings" panose="05000000000000000000" pitchFamily="2" charset="2"/>
              <a:buChar char="§"/>
            </a:pPr>
            <a:r>
              <a:rPr lang="en-US" sz="1200" kern="0">
                <a:solidFill>
                  <a:prstClr val="black"/>
                </a:solidFill>
              </a:rPr>
              <a:t>Enter all colleges attended</a:t>
            </a:r>
            <a:endParaRPr lang="en-US" sz="900" kern="0">
              <a:solidFill>
                <a:prstClr val="black"/>
              </a:solidFill>
            </a:endParaRPr>
          </a:p>
          <a:p>
            <a:pPr marL="557213" lvl="1" indent="-214313">
              <a:lnSpc>
                <a:spcPct val="120000"/>
              </a:lnSpc>
              <a:buClr>
                <a:srgbClr val="EA1D25"/>
              </a:buClr>
              <a:buFont typeface="Wingdings" panose="05000000000000000000" pitchFamily="2" charset="2"/>
              <a:buChar char="§"/>
            </a:pPr>
            <a:r>
              <a:rPr lang="en-US" sz="1200" kern="0">
                <a:solidFill>
                  <a:prstClr val="black"/>
                </a:solidFill>
              </a:rPr>
              <a:t>Send official transcripts for each institution to AACOMAS</a:t>
            </a:r>
          </a:p>
          <a:p>
            <a:pPr marL="257175" indent="-257175">
              <a:lnSpc>
                <a:spcPct val="120000"/>
              </a:lnSpc>
              <a:buClr>
                <a:srgbClr val="EA1D25"/>
              </a:buClr>
              <a:buFont typeface="Wingdings" panose="05000000000000000000" pitchFamily="2" charset="2"/>
              <a:buChar char="§"/>
            </a:pPr>
            <a:r>
              <a:rPr lang="en-US" sz="1500" kern="0">
                <a:solidFill>
                  <a:prstClr val="black"/>
                </a:solidFill>
              </a:rPr>
              <a:t>Transcript Entry</a:t>
            </a:r>
          </a:p>
          <a:p>
            <a:pPr marL="557213" lvl="1" indent="-214313">
              <a:lnSpc>
                <a:spcPct val="120000"/>
              </a:lnSpc>
              <a:buClr>
                <a:srgbClr val="EA1D25"/>
              </a:buClr>
              <a:buFont typeface="Wingdings" panose="05000000000000000000" pitchFamily="2" charset="2"/>
              <a:buChar char="§"/>
            </a:pPr>
            <a:r>
              <a:rPr lang="en-US" sz="1200" kern="0">
                <a:solidFill>
                  <a:prstClr val="black"/>
                </a:solidFill>
              </a:rPr>
              <a:t>Enter each term (semester, quarter, trimester)</a:t>
            </a:r>
          </a:p>
          <a:p>
            <a:pPr marL="557213" lvl="1" indent="-214313">
              <a:lnSpc>
                <a:spcPct val="120000"/>
              </a:lnSpc>
              <a:buClr>
                <a:srgbClr val="EA1D25"/>
              </a:buClr>
              <a:buFont typeface="Wingdings" panose="05000000000000000000" pitchFamily="2" charset="2"/>
              <a:buChar char="§"/>
            </a:pPr>
            <a:r>
              <a:rPr lang="en-US" sz="1200" kern="0">
                <a:solidFill>
                  <a:prstClr val="black"/>
                </a:solidFill>
              </a:rPr>
              <a:t>Enter each course taken under the corresponding term</a:t>
            </a:r>
          </a:p>
          <a:p>
            <a:pPr marL="557213" lvl="1" indent="-214313">
              <a:lnSpc>
                <a:spcPct val="120000"/>
              </a:lnSpc>
              <a:buClr>
                <a:srgbClr val="EA1D25"/>
              </a:buClr>
              <a:buFont typeface="Wingdings" panose="05000000000000000000" pitchFamily="2" charset="2"/>
              <a:buChar char="§"/>
            </a:pPr>
            <a:r>
              <a:rPr lang="en-US" sz="1200" kern="0">
                <a:solidFill>
                  <a:prstClr val="black"/>
                </a:solidFill>
              </a:rPr>
              <a:t>The course code, title, subject, credits, and grade should match your transcript exactly</a:t>
            </a:r>
          </a:p>
          <a:p>
            <a:pPr marL="557213" lvl="1" indent="-214313">
              <a:lnSpc>
                <a:spcPct val="120000"/>
              </a:lnSpc>
              <a:buClr>
                <a:srgbClr val="EA1D25"/>
              </a:buClr>
              <a:buFont typeface="Wingdings" panose="05000000000000000000" pitchFamily="2" charset="2"/>
              <a:buChar char="§"/>
            </a:pPr>
            <a:r>
              <a:rPr lang="en-US" sz="1200" kern="0">
                <a:solidFill>
                  <a:prstClr val="black"/>
                </a:solidFill>
              </a:rPr>
              <a:t>Tip: Download an unofficial transcript to complete this process correctly</a:t>
            </a:r>
          </a:p>
        </p:txBody>
      </p:sp>
    </p:spTree>
    <p:extLst>
      <p:ext uri="{BB962C8B-B14F-4D97-AF65-F5344CB8AC3E}">
        <p14:creationId xmlns:p14="http://schemas.microsoft.com/office/powerpoint/2010/main" val="278573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CB63464-5E5A-4F24-B66A-E3C50C10D2E4}"/>
              </a:ext>
            </a:extLst>
          </p:cNvPr>
          <p:cNvPicPr>
            <a:picLocks noChangeAspect="1"/>
          </p:cNvPicPr>
          <p:nvPr/>
        </p:nvPicPr>
        <p:blipFill rotWithShape="1">
          <a:blip r:embed="rId3"/>
          <a:srcRect r="13282"/>
          <a:stretch/>
        </p:blipFill>
        <p:spPr>
          <a:xfrm>
            <a:off x="5468110" y="1016688"/>
            <a:ext cx="3055097" cy="2819331"/>
          </a:xfrm>
          <a:prstGeom prst="rect">
            <a:avLst/>
          </a:prstGeom>
          <a:effectLst>
            <a:outerShdw blurRad="63500" sx="102000" sy="102000" algn="ctr" rotWithShape="0">
              <a:prstClr val="black">
                <a:alpha val="40000"/>
              </a:prstClr>
            </a:outerShdw>
          </a:effectLst>
        </p:spPr>
      </p:pic>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p:txBody>
          <a:bodyPr/>
          <a:lstStyle/>
          <a:p>
            <a:r>
              <a:rPr lang="en-US"/>
              <a:t>Section 2: Academic History</a:t>
            </a:r>
          </a:p>
        </p:txBody>
      </p:sp>
      <p:sp>
        <p:nvSpPr>
          <p:cNvPr id="2" name="TextBox 1">
            <a:extLst>
              <a:ext uri="{FF2B5EF4-FFF2-40B4-BE49-F238E27FC236}">
                <a16:creationId xmlns:a16="http://schemas.microsoft.com/office/drawing/2014/main" id="{F70BCA32-A9F9-4AB2-B937-40E092537823}"/>
              </a:ext>
            </a:extLst>
          </p:cNvPr>
          <p:cNvSpPr txBox="1"/>
          <p:nvPr/>
        </p:nvSpPr>
        <p:spPr>
          <a:xfrm>
            <a:off x="585790" y="1140589"/>
            <a:ext cx="4434987" cy="2862322"/>
          </a:xfrm>
          <a:prstGeom prst="rect">
            <a:avLst/>
          </a:prstGeom>
          <a:noFill/>
        </p:spPr>
        <p:txBody>
          <a:bodyPr wrap="square" rtlCol="0">
            <a:spAutoFit/>
          </a:bodyPr>
          <a:lstStyle/>
          <a:p>
            <a:pPr>
              <a:buClr>
                <a:srgbClr val="EA1D25"/>
              </a:buClr>
            </a:pPr>
            <a:r>
              <a:rPr lang="en-US" sz="1800" kern="0" dirty="0"/>
              <a:t>Submitting official MCAT scores is a 2-step process:</a:t>
            </a:r>
          </a:p>
          <a:p>
            <a:pPr>
              <a:buClr>
                <a:srgbClr val="EA1D25"/>
              </a:buClr>
            </a:pPr>
            <a:endParaRPr lang="en-US" sz="1800" kern="0" dirty="0"/>
          </a:p>
          <a:p>
            <a:pPr marL="257175" indent="-257175">
              <a:buClr>
                <a:srgbClr val="EA1D25"/>
              </a:buClr>
              <a:buFont typeface="+mj-lt"/>
              <a:buAutoNum type="arabicPeriod"/>
            </a:pPr>
            <a:r>
              <a:rPr lang="en-US" sz="1800" kern="0" dirty="0"/>
              <a:t>Accurately report your name, date of birth, and AAMC ID in AACOMAS application. </a:t>
            </a:r>
          </a:p>
          <a:p>
            <a:pPr marL="257175" indent="-257175">
              <a:buClr>
                <a:srgbClr val="EA1D25"/>
              </a:buClr>
              <a:buFont typeface="+mj-lt"/>
              <a:buAutoNum type="arabicPeriod"/>
            </a:pPr>
            <a:endParaRPr lang="en-US" sz="1800" kern="0" dirty="0"/>
          </a:p>
          <a:p>
            <a:pPr marL="257175" indent="-257175">
              <a:buClr>
                <a:srgbClr val="EA1D25"/>
              </a:buClr>
              <a:buFont typeface="+mj-lt"/>
              <a:buAutoNum type="arabicPeriod"/>
            </a:pPr>
            <a:r>
              <a:rPr lang="en-US" sz="1800" kern="0" dirty="0"/>
              <a:t>Use the AAMC’s online MCAT Score Reporting System to electronically release official scores to AACOMAS. </a:t>
            </a:r>
          </a:p>
        </p:txBody>
      </p:sp>
    </p:spTree>
    <p:extLst>
      <p:ext uri="{BB962C8B-B14F-4D97-AF65-F5344CB8AC3E}">
        <p14:creationId xmlns:p14="http://schemas.microsoft.com/office/powerpoint/2010/main" val="392040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C7DE-CF8E-4125-8D02-3F5DEEA59860}"/>
              </a:ext>
            </a:extLst>
          </p:cNvPr>
          <p:cNvSpPr>
            <a:spLocks noGrp="1"/>
          </p:cNvSpPr>
          <p:nvPr>
            <p:ph type="title"/>
          </p:nvPr>
        </p:nvSpPr>
        <p:spPr>
          <a:xfrm>
            <a:off x="457200" y="288181"/>
            <a:ext cx="7913605" cy="553998"/>
          </a:xfrm>
        </p:spPr>
        <p:txBody>
          <a:bodyPr/>
          <a:lstStyle/>
          <a:p>
            <a:r>
              <a:rPr lang="en-US" sz="3600"/>
              <a:t>What is Osteopathic Medicine?</a:t>
            </a:r>
          </a:p>
        </p:txBody>
      </p:sp>
      <p:sp>
        <p:nvSpPr>
          <p:cNvPr id="4" name="Slide Number Placeholder 3">
            <a:extLst>
              <a:ext uri="{FF2B5EF4-FFF2-40B4-BE49-F238E27FC236}">
                <a16:creationId xmlns:a16="http://schemas.microsoft.com/office/drawing/2014/main" id="{4112F9B5-4145-47EC-A1D7-159C40672BDF}"/>
              </a:ext>
            </a:extLst>
          </p:cNvPr>
          <p:cNvSpPr>
            <a:spLocks noGrp="1"/>
          </p:cNvSpPr>
          <p:nvPr>
            <p:ph type="sldNum" sz="quarter" idx="7"/>
          </p:nvPr>
        </p:nvSpPr>
        <p:spPr/>
        <p:txBody>
          <a:bodyPr/>
          <a:lstStyle/>
          <a:p>
            <a:fld id="{B6F15528-21DE-4FAA-801E-634DDDAF4B2B}" type="slidenum">
              <a:rPr lang="uk-UA" smtClean="0"/>
              <a:pPr/>
              <a:t>2</a:t>
            </a:fld>
            <a:endParaRPr lang="uk-UA"/>
          </a:p>
        </p:txBody>
      </p:sp>
      <p:sp>
        <p:nvSpPr>
          <p:cNvPr id="5" name="Content Placeholder 4">
            <a:extLst>
              <a:ext uri="{FF2B5EF4-FFF2-40B4-BE49-F238E27FC236}">
                <a16:creationId xmlns:a16="http://schemas.microsoft.com/office/drawing/2014/main" id="{8D69A272-2957-4F75-B524-4425A9611CB0}"/>
              </a:ext>
            </a:extLst>
          </p:cNvPr>
          <p:cNvSpPr>
            <a:spLocks noGrp="1"/>
          </p:cNvSpPr>
          <p:nvPr>
            <p:ph sz="quarter" idx="10"/>
          </p:nvPr>
        </p:nvSpPr>
        <p:spPr>
          <a:xfrm>
            <a:off x="429986" y="1012408"/>
            <a:ext cx="7913605" cy="246221"/>
          </a:xfrm>
        </p:spPr>
        <p:txBody>
          <a:bodyPr/>
          <a:lstStyle/>
          <a:p>
            <a:r>
              <a:rPr lang="en-US"/>
              <a:t>Osteopathic medicine is a </a:t>
            </a:r>
            <a:r>
              <a:rPr lang="en-US" sz="1600" b="1">
                <a:solidFill>
                  <a:schemeClr val="tx2"/>
                </a:solidFill>
              </a:rPr>
              <a:t>distinct</a:t>
            </a:r>
            <a:r>
              <a:rPr lang="en-US" sz="1600">
                <a:solidFill>
                  <a:schemeClr val="tx2"/>
                </a:solidFill>
              </a:rPr>
              <a:t> </a:t>
            </a:r>
            <a:r>
              <a:rPr lang="en-US" sz="1600" b="1">
                <a:solidFill>
                  <a:schemeClr val="tx2"/>
                </a:solidFill>
              </a:rPr>
              <a:t>pathway</a:t>
            </a:r>
            <a:r>
              <a:rPr lang="en-US" sz="1600">
                <a:solidFill>
                  <a:schemeClr val="tx2"/>
                </a:solidFill>
              </a:rPr>
              <a:t> </a:t>
            </a:r>
            <a:r>
              <a:rPr lang="en-US"/>
              <a:t>to </a:t>
            </a:r>
            <a:r>
              <a:rPr lang="en-US" sz="1600" b="1">
                <a:solidFill>
                  <a:schemeClr val="tx2"/>
                </a:solidFill>
              </a:rPr>
              <a:t>medical practice </a:t>
            </a:r>
            <a:r>
              <a:rPr lang="en-US"/>
              <a:t>in the United States.</a:t>
            </a:r>
          </a:p>
        </p:txBody>
      </p:sp>
      <p:sp>
        <p:nvSpPr>
          <p:cNvPr id="9" name="TextBox 8">
            <a:extLst>
              <a:ext uri="{FF2B5EF4-FFF2-40B4-BE49-F238E27FC236}">
                <a16:creationId xmlns:a16="http://schemas.microsoft.com/office/drawing/2014/main" id="{F35157A1-E405-49C8-B40E-B039C02E5204}"/>
              </a:ext>
            </a:extLst>
          </p:cNvPr>
          <p:cNvSpPr txBox="1"/>
          <p:nvPr/>
        </p:nvSpPr>
        <p:spPr>
          <a:xfrm>
            <a:off x="1790391" y="4282114"/>
            <a:ext cx="6553200" cy="707886"/>
          </a:xfrm>
          <a:prstGeom prst="rect">
            <a:avLst/>
          </a:prstGeom>
          <a:noFill/>
        </p:spPr>
        <p:txBody>
          <a:bodyPr wrap="square" rtlCol="0">
            <a:spAutoFit/>
          </a:bodyPr>
          <a:lstStyle/>
          <a:p>
            <a:pPr marL="285750" indent="-285750">
              <a:buFont typeface="Arial" panose="020B0604020202020204" pitchFamily="34" charset="0"/>
              <a:buChar char="•"/>
            </a:pPr>
            <a:r>
              <a:rPr lang="en-US" sz="1600" b="1">
                <a:solidFill>
                  <a:schemeClr val="tx2"/>
                </a:solidFill>
              </a:rPr>
              <a:t>Emphasizes</a:t>
            </a:r>
            <a:r>
              <a:rPr lang="en-US" sz="1400"/>
              <a:t> helping each person achieve a high level of wellness by focusing on health promotion and disease prevention.</a:t>
            </a:r>
          </a:p>
          <a:p>
            <a:endParaRPr lang="en-US"/>
          </a:p>
        </p:txBody>
      </p:sp>
      <p:sp>
        <p:nvSpPr>
          <p:cNvPr id="10" name="TextBox 9">
            <a:extLst>
              <a:ext uri="{FF2B5EF4-FFF2-40B4-BE49-F238E27FC236}">
                <a16:creationId xmlns:a16="http://schemas.microsoft.com/office/drawing/2014/main" id="{4FB128CB-7C58-420F-B0CC-0F94DDEE75ED}"/>
              </a:ext>
            </a:extLst>
          </p:cNvPr>
          <p:cNvSpPr txBox="1"/>
          <p:nvPr/>
        </p:nvSpPr>
        <p:spPr>
          <a:xfrm>
            <a:off x="304800" y="2994887"/>
            <a:ext cx="4953000" cy="923330"/>
          </a:xfrm>
          <a:prstGeom prst="rect">
            <a:avLst/>
          </a:prstGeom>
          <a:noFill/>
        </p:spPr>
        <p:txBody>
          <a:bodyPr wrap="square" rtlCol="0">
            <a:spAutoFit/>
          </a:bodyPr>
          <a:lstStyle/>
          <a:p>
            <a:pPr marL="285750" indent="-285750">
              <a:buFont typeface="Arial" panose="020B0604020202020204" pitchFamily="34" charset="0"/>
              <a:buChar char="•"/>
            </a:pPr>
            <a:r>
              <a:rPr lang="en-US" sz="1600" b="1">
                <a:solidFill>
                  <a:schemeClr val="tx2"/>
                </a:solidFill>
              </a:rPr>
              <a:t>Offers</a:t>
            </a:r>
            <a:r>
              <a:rPr lang="en-US" sz="1400"/>
              <a:t> added benefit of hands-on diagnosis and treatment through a system of treatment known as osteopathic manipulative medicine. </a:t>
            </a:r>
          </a:p>
          <a:p>
            <a:endParaRPr lang="en-US"/>
          </a:p>
        </p:txBody>
      </p:sp>
      <p:sp>
        <p:nvSpPr>
          <p:cNvPr id="11" name="TextBox 10">
            <a:extLst>
              <a:ext uri="{FF2B5EF4-FFF2-40B4-BE49-F238E27FC236}">
                <a16:creationId xmlns:a16="http://schemas.microsoft.com/office/drawing/2014/main" id="{68D1713A-4BCC-4D2A-896F-CDB6CC9EE899}"/>
              </a:ext>
            </a:extLst>
          </p:cNvPr>
          <p:cNvSpPr txBox="1"/>
          <p:nvPr/>
        </p:nvSpPr>
        <p:spPr>
          <a:xfrm>
            <a:off x="304800" y="1951148"/>
            <a:ext cx="4953000" cy="1138773"/>
          </a:xfrm>
          <a:prstGeom prst="rect">
            <a:avLst/>
          </a:prstGeom>
          <a:noFill/>
        </p:spPr>
        <p:txBody>
          <a:bodyPr wrap="square" rtlCol="0">
            <a:spAutoFit/>
          </a:bodyPr>
          <a:lstStyle/>
          <a:p>
            <a:pPr marL="285750" indent="-285750">
              <a:buFont typeface="Arial" panose="020B0604020202020204" pitchFamily="34" charset="0"/>
              <a:buChar char="•"/>
            </a:pPr>
            <a:r>
              <a:rPr lang="en-US" sz="1600" b="1">
                <a:solidFill>
                  <a:schemeClr val="tx2"/>
                </a:solidFill>
              </a:rPr>
              <a:t>Provides</a:t>
            </a:r>
            <a:r>
              <a:rPr lang="en-US" sz="1400"/>
              <a:t> all of the benefits of modern medicine including prescription drugs, surgery, and the use of technology to diagnose disease and evaluate injury. </a:t>
            </a:r>
          </a:p>
          <a:p>
            <a:endParaRPr lang="en-US"/>
          </a:p>
        </p:txBody>
      </p:sp>
      <p:sp>
        <p:nvSpPr>
          <p:cNvPr id="12" name="TextBox 11">
            <a:extLst>
              <a:ext uri="{FF2B5EF4-FFF2-40B4-BE49-F238E27FC236}">
                <a16:creationId xmlns:a16="http://schemas.microsoft.com/office/drawing/2014/main" id="{F08C9A65-FC31-42FD-B1F7-459AC93624A1}"/>
              </a:ext>
            </a:extLst>
          </p:cNvPr>
          <p:cNvSpPr txBox="1"/>
          <p:nvPr/>
        </p:nvSpPr>
        <p:spPr>
          <a:xfrm>
            <a:off x="304800" y="1445460"/>
            <a:ext cx="5334000" cy="400110"/>
          </a:xfrm>
          <a:prstGeom prst="rect">
            <a:avLst/>
          </a:prstGeom>
          <a:noFill/>
        </p:spPr>
        <p:txBody>
          <a:bodyPr wrap="square" rtlCol="0">
            <a:spAutoFit/>
          </a:bodyPr>
          <a:lstStyle/>
          <a:p>
            <a:r>
              <a:rPr lang="en-US" sz="2000" b="1">
                <a:solidFill>
                  <a:schemeClr val="tx2"/>
                </a:solidFill>
                <a:latin typeface="+mj-lt"/>
              </a:rPr>
              <a:t>Osteopathic medicine:</a:t>
            </a:r>
          </a:p>
        </p:txBody>
      </p:sp>
      <p:pic>
        <p:nvPicPr>
          <p:cNvPr id="6" name="Picture 5" descr="A group of people posing for the camera&#10;&#10;Description automatically generated">
            <a:extLst>
              <a:ext uri="{FF2B5EF4-FFF2-40B4-BE49-F238E27FC236}">
                <a16:creationId xmlns:a16="http://schemas.microsoft.com/office/drawing/2014/main" id="{302D7221-1776-4CE8-A15B-F49A950EF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020" y="1445460"/>
            <a:ext cx="3110783" cy="2551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50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C152-7A0E-4847-B5D1-23FE73838B38}"/>
              </a:ext>
            </a:extLst>
          </p:cNvPr>
          <p:cNvSpPr>
            <a:spLocks noGrp="1"/>
          </p:cNvSpPr>
          <p:nvPr>
            <p:ph type="title"/>
          </p:nvPr>
        </p:nvSpPr>
        <p:spPr/>
        <p:txBody>
          <a:bodyPr/>
          <a:lstStyle/>
          <a:p>
            <a:r>
              <a:rPr lang="en-US"/>
              <a:t>Section 3: Supporting Information</a:t>
            </a:r>
          </a:p>
        </p:txBody>
      </p:sp>
      <p:sp>
        <p:nvSpPr>
          <p:cNvPr id="4" name="Text Placeholder 3">
            <a:extLst>
              <a:ext uri="{FF2B5EF4-FFF2-40B4-BE49-F238E27FC236}">
                <a16:creationId xmlns:a16="http://schemas.microsoft.com/office/drawing/2014/main" id="{4045B159-DFD6-4710-8C36-D8FE8FEB5AC6}"/>
              </a:ext>
            </a:extLst>
          </p:cNvPr>
          <p:cNvSpPr>
            <a:spLocks noGrp="1"/>
          </p:cNvSpPr>
          <p:nvPr>
            <p:ph type="body" sz="quarter" idx="10"/>
          </p:nvPr>
        </p:nvSpPr>
        <p:spPr>
          <a:xfrm>
            <a:off x="548468" y="1462005"/>
            <a:ext cx="3355418" cy="2123929"/>
          </a:xfrm>
        </p:spPr>
        <p:txBody>
          <a:bodyPr>
            <a:normAutofit/>
          </a:bodyPr>
          <a:lstStyle/>
          <a:p>
            <a:pPr marL="450056" indent="-257175">
              <a:spcAft>
                <a:spcPts val="450"/>
              </a:spcAft>
            </a:pPr>
            <a:r>
              <a:rPr lang="en-US" sz="1800">
                <a:solidFill>
                  <a:prstClr val="black"/>
                </a:solidFill>
                <a:latin typeface="+mn-lt"/>
              </a:rPr>
              <a:t>Letters of Recommendation</a:t>
            </a:r>
          </a:p>
          <a:p>
            <a:pPr marL="450056" indent="-257175">
              <a:spcAft>
                <a:spcPts val="450"/>
              </a:spcAft>
            </a:pPr>
            <a:r>
              <a:rPr lang="en-US" sz="1800">
                <a:solidFill>
                  <a:prstClr val="black"/>
                </a:solidFill>
                <a:latin typeface="+mn-lt"/>
              </a:rPr>
              <a:t>Experiences</a:t>
            </a:r>
          </a:p>
          <a:p>
            <a:pPr marL="450056" indent="-257175">
              <a:spcAft>
                <a:spcPts val="450"/>
              </a:spcAft>
            </a:pPr>
            <a:r>
              <a:rPr lang="en-US" sz="1800">
                <a:solidFill>
                  <a:prstClr val="black"/>
                </a:solidFill>
                <a:latin typeface="+mn-lt"/>
              </a:rPr>
              <a:t>Achievements</a:t>
            </a:r>
          </a:p>
          <a:p>
            <a:pPr marL="450056" indent="-257175">
              <a:spcAft>
                <a:spcPts val="450"/>
              </a:spcAft>
            </a:pPr>
            <a:r>
              <a:rPr lang="en-US" sz="1800">
                <a:solidFill>
                  <a:prstClr val="black"/>
                </a:solidFill>
                <a:latin typeface="+mn-lt"/>
              </a:rPr>
              <a:t>Personal Statement</a:t>
            </a:r>
          </a:p>
        </p:txBody>
      </p:sp>
      <p:pic>
        <p:nvPicPr>
          <p:cNvPr id="7" name="Content Placeholder 11">
            <a:extLst>
              <a:ext uri="{FF2B5EF4-FFF2-40B4-BE49-F238E27FC236}">
                <a16:creationId xmlns:a16="http://schemas.microsoft.com/office/drawing/2014/main" id="{82F0CE64-FE3A-41F3-9D35-4727CED4FA12}"/>
              </a:ext>
            </a:extLst>
          </p:cNvPr>
          <p:cNvPicPr>
            <a:picLocks noChangeAspect="1"/>
          </p:cNvPicPr>
          <p:nvPr/>
        </p:nvPicPr>
        <p:blipFill rotWithShape="1">
          <a:blip r:embed="rId3"/>
          <a:srcRect l="26039"/>
          <a:stretch/>
        </p:blipFill>
        <p:spPr>
          <a:xfrm>
            <a:off x="4672830" y="1276350"/>
            <a:ext cx="3502434" cy="28176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344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457200" y="381432"/>
            <a:ext cx="7937417" cy="369332"/>
          </a:xfrm>
        </p:spPr>
        <p:txBody>
          <a:bodyPr/>
          <a:lstStyle/>
          <a:p>
            <a:pPr algn="l"/>
            <a:r>
              <a:rPr lang="en-US"/>
              <a:t>Section 4: Program Materials</a:t>
            </a:r>
          </a:p>
        </p:txBody>
      </p:sp>
      <p:pic>
        <p:nvPicPr>
          <p:cNvPr id="7" name="Content Placeholder 3">
            <a:extLst>
              <a:ext uri="{FF2B5EF4-FFF2-40B4-BE49-F238E27FC236}">
                <a16:creationId xmlns:a16="http://schemas.microsoft.com/office/drawing/2014/main" id="{72A7E1C0-9418-41C8-9590-0FE286A75DE3}"/>
              </a:ext>
            </a:extLst>
          </p:cNvPr>
          <p:cNvPicPr>
            <a:picLocks noChangeAspect="1"/>
          </p:cNvPicPr>
          <p:nvPr/>
        </p:nvPicPr>
        <p:blipFill>
          <a:blip r:embed="rId3"/>
          <a:stretch>
            <a:fillRect/>
          </a:stretch>
        </p:blipFill>
        <p:spPr>
          <a:xfrm>
            <a:off x="2286000" y="1123950"/>
            <a:ext cx="5915025" cy="32404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2160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609600" y="438150"/>
            <a:ext cx="5953063" cy="369332"/>
          </a:xfrm>
        </p:spPr>
        <p:txBody>
          <a:bodyPr/>
          <a:lstStyle/>
          <a:p>
            <a:pPr algn="l"/>
            <a:r>
              <a:rPr lang="en-US"/>
              <a:t>College Pages</a:t>
            </a:r>
          </a:p>
        </p:txBody>
      </p:sp>
      <p:pic>
        <p:nvPicPr>
          <p:cNvPr id="6" name="Content Placeholder 3">
            <a:extLst>
              <a:ext uri="{FF2B5EF4-FFF2-40B4-BE49-F238E27FC236}">
                <a16:creationId xmlns:a16="http://schemas.microsoft.com/office/drawing/2014/main" id="{6C0A15AC-7562-4239-A08F-1CAAA6FDCC59}"/>
              </a:ext>
            </a:extLst>
          </p:cNvPr>
          <p:cNvPicPr>
            <a:picLocks noChangeAspect="1"/>
          </p:cNvPicPr>
          <p:nvPr/>
        </p:nvPicPr>
        <p:blipFill>
          <a:blip r:embed="rId3"/>
          <a:stretch>
            <a:fillRect/>
          </a:stretch>
        </p:blipFill>
        <p:spPr>
          <a:xfrm>
            <a:off x="1981200" y="1200150"/>
            <a:ext cx="6507186" cy="30731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9496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421640" y="181293"/>
            <a:ext cx="7937417" cy="369332"/>
          </a:xfrm>
        </p:spPr>
        <p:txBody>
          <a:bodyPr/>
          <a:lstStyle/>
          <a:p>
            <a:r>
              <a:rPr lang="en-US" dirty="0"/>
              <a:t>AACOMAS Fee Waivers</a:t>
            </a:r>
          </a:p>
        </p:txBody>
      </p:sp>
      <p:sp>
        <p:nvSpPr>
          <p:cNvPr id="11" name="Content Placeholder 7">
            <a:extLst>
              <a:ext uri="{FF2B5EF4-FFF2-40B4-BE49-F238E27FC236}">
                <a16:creationId xmlns:a16="http://schemas.microsoft.com/office/drawing/2014/main" id="{9302424D-FE8F-483C-818B-ED7C8AB4A692}"/>
              </a:ext>
            </a:extLst>
          </p:cNvPr>
          <p:cNvSpPr txBox="1">
            <a:spLocks/>
          </p:cNvSpPr>
          <p:nvPr/>
        </p:nvSpPr>
        <p:spPr>
          <a:xfrm>
            <a:off x="342122" y="615950"/>
            <a:ext cx="8268478" cy="3790525"/>
          </a:xfrm>
          <a:prstGeom prst="rect">
            <a:avLst/>
          </a:prstGeom>
        </p:spPr>
        <p:txBody>
          <a:bodyPr wrap="square" lIns="0" tIns="0" rIns="0" bIns="0">
            <a:spAutoFit/>
          </a:bodyPr>
          <a:lstStyle>
            <a:lvl1pPr marL="0">
              <a:lnSpc>
                <a:spcPts val="2295"/>
              </a:lnSpc>
              <a:defRPr sz="1400" b="0" i="0">
                <a:solidFill>
                  <a:schemeClr val="tx1"/>
                </a:solidFill>
                <a:latin typeface="Futura Std Book"/>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a:lstStyle>
          <a:p>
            <a:pPr marL="257175" indent="-257175" defTabSz="685800">
              <a:spcAft>
                <a:spcPts val="900"/>
              </a:spcAft>
              <a:buClr>
                <a:srgbClr val="FF0000"/>
              </a:buClr>
              <a:buSzPct val="121000"/>
              <a:buFont typeface="Wingdings" panose="05000000000000000000" pitchFamily="2" charset="2"/>
              <a:buChar char="§"/>
            </a:pPr>
            <a:r>
              <a:rPr lang="en-US" sz="1500" kern="0" dirty="0">
                <a:latin typeface="+mn-lt"/>
              </a:rPr>
              <a:t>Fee waiver application is </a:t>
            </a:r>
            <a:br>
              <a:rPr lang="en-US" sz="1500" kern="0" dirty="0">
                <a:latin typeface="+mn-lt"/>
              </a:rPr>
            </a:br>
            <a:r>
              <a:rPr lang="en-US" sz="1500" kern="0" dirty="0">
                <a:latin typeface="+mn-lt"/>
              </a:rPr>
              <a:t>embedded in AACOMAS</a:t>
            </a:r>
          </a:p>
          <a:p>
            <a:pPr marL="257175" indent="-257175" defTabSz="685800">
              <a:spcAft>
                <a:spcPts val="900"/>
              </a:spcAft>
              <a:buClr>
                <a:srgbClr val="FF0000"/>
              </a:buClr>
              <a:buSzPct val="121000"/>
              <a:buFont typeface="Wingdings" panose="05000000000000000000" pitchFamily="2" charset="2"/>
              <a:buChar char="§"/>
            </a:pPr>
            <a:r>
              <a:rPr lang="en-US" sz="1500" kern="0" dirty="0">
                <a:latin typeface="+mn-lt"/>
              </a:rPr>
              <a:t>Fee waivers cover the initial </a:t>
            </a:r>
            <a:br>
              <a:rPr lang="en-US" sz="1500" kern="0" dirty="0">
                <a:latin typeface="+mn-lt"/>
              </a:rPr>
            </a:br>
            <a:r>
              <a:rPr lang="en-US" sz="1500" kern="0" dirty="0">
                <a:latin typeface="+mn-lt"/>
              </a:rPr>
              <a:t>application fee to one COM for qualified applicants</a:t>
            </a:r>
          </a:p>
          <a:p>
            <a:pPr marL="257175" indent="-257175" defTabSz="685800">
              <a:spcAft>
                <a:spcPts val="900"/>
              </a:spcAft>
              <a:buClr>
                <a:srgbClr val="FF0000"/>
              </a:buClr>
              <a:buSzPct val="121000"/>
              <a:buFont typeface="Wingdings" panose="05000000000000000000" pitchFamily="2" charset="2"/>
              <a:buChar char="§"/>
            </a:pPr>
            <a:r>
              <a:rPr lang="en-US" sz="1500" kern="0" dirty="0">
                <a:latin typeface="+mn-lt"/>
              </a:rPr>
              <a:t>See other requirements in the application</a:t>
            </a:r>
          </a:p>
          <a:p>
            <a:pPr marL="257175" indent="-257175" defTabSz="685800">
              <a:spcAft>
                <a:spcPts val="900"/>
              </a:spcAft>
              <a:buClr>
                <a:srgbClr val="FF0000"/>
              </a:buClr>
              <a:buSzPct val="121000"/>
              <a:buFont typeface="Wingdings" panose="05000000000000000000" pitchFamily="2" charset="2"/>
              <a:buChar char="§"/>
            </a:pPr>
            <a:r>
              <a:rPr lang="en-US" sz="1500" kern="0" dirty="0">
                <a:latin typeface="+mn-lt"/>
              </a:rPr>
              <a:t>Waiver must be requested and approved </a:t>
            </a:r>
            <a:r>
              <a:rPr lang="en-US" sz="1500" b="1" i="1" kern="0" dirty="0">
                <a:latin typeface="+mn-lt"/>
              </a:rPr>
              <a:t>before</a:t>
            </a:r>
            <a:r>
              <a:rPr lang="en-US" sz="1500" kern="0" dirty="0">
                <a:latin typeface="+mn-lt"/>
              </a:rPr>
              <a:t> you submit your AACOMAS application</a:t>
            </a:r>
          </a:p>
          <a:p>
            <a:pPr marL="257175" indent="-257175" defTabSz="685800">
              <a:spcAft>
                <a:spcPts val="900"/>
              </a:spcAft>
              <a:buClr>
                <a:srgbClr val="FF0000"/>
              </a:buClr>
              <a:buSzPct val="121000"/>
              <a:buFont typeface="Wingdings" panose="05000000000000000000" pitchFamily="2" charset="2"/>
              <a:buChar char="§"/>
            </a:pPr>
            <a:r>
              <a:rPr lang="en-US" sz="1500" kern="0" dirty="0">
                <a:latin typeface="+mn-lt"/>
              </a:rPr>
              <a:t>Once approved, you must submit your AACOMAS application within 14 days or the waiver will be forfeited</a:t>
            </a:r>
          </a:p>
          <a:p>
            <a:pPr marL="257175" indent="-257175" defTabSz="685800">
              <a:spcAft>
                <a:spcPts val="900"/>
              </a:spcAft>
              <a:buClr>
                <a:srgbClr val="FF0000"/>
              </a:buClr>
              <a:buSzPct val="121000"/>
              <a:buFont typeface="Wingdings" panose="05000000000000000000" pitchFamily="2" charset="2"/>
              <a:buChar char="§"/>
            </a:pPr>
            <a:r>
              <a:rPr lang="en-US" sz="1500" kern="0" dirty="0">
                <a:latin typeface="+mn-lt"/>
              </a:rPr>
              <a:t>Colleges may waive their secondary application fees for students who receive an AACOMAS fee waiver</a:t>
            </a:r>
            <a:endParaRPr lang="en-US" sz="1050" kern="0" dirty="0">
              <a:latin typeface="+mn-lt"/>
            </a:endParaRPr>
          </a:p>
        </p:txBody>
      </p:sp>
      <p:pic>
        <p:nvPicPr>
          <p:cNvPr id="12" name="Content Placeholder 4">
            <a:extLst>
              <a:ext uri="{FF2B5EF4-FFF2-40B4-BE49-F238E27FC236}">
                <a16:creationId xmlns:a16="http://schemas.microsoft.com/office/drawing/2014/main" id="{1B0B43C1-CDDB-4C06-B4F4-F009DC948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470576" y="267468"/>
            <a:ext cx="3201945" cy="1371600"/>
          </a:xfrm>
          <a:prstGeom prst="rect">
            <a:avLst/>
          </a:prstGeom>
          <a:noFill/>
          <a:ln>
            <a:noFill/>
          </a:ln>
          <a:effectLst>
            <a:glow>
              <a:schemeClr val="accent1"/>
            </a:glow>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16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304800" y="342986"/>
            <a:ext cx="7937417" cy="369332"/>
          </a:xfrm>
        </p:spPr>
        <p:txBody>
          <a:bodyPr/>
          <a:lstStyle/>
          <a:p>
            <a:r>
              <a:rPr lang="en-US"/>
              <a:t>Submitting &amp; Monitoring Your Application</a:t>
            </a:r>
          </a:p>
        </p:txBody>
      </p:sp>
      <p:sp>
        <p:nvSpPr>
          <p:cNvPr id="8" name="Content Placeholder 5">
            <a:extLst>
              <a:ext uri="{FF2B5EF4-FFF2-40B4-BE49-F238E27FC236}">
                <a16:creationId xmlns:a16="http://schemas.microsoft.com/office/drawing/2014/main" id="{177A5B10-4757-46FC-B5CA-BE1BDF7AF5B6}"/>
              </a:ext>
            </a:extLst>
          </p:cNvPr>
          <p:cNvSpPr txBox="1">
            <a:spLocks/>
          </p:cNvSpPr>
          <p:nvPr/>
        </p:nvSpPr>
        <p:spPr>
          <a:xfrm>
            <a:off x="381000" y="848566"/>
            <a:ext cx="6104192" cy="4601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EA1D25"/>
              </a:buClr>
              <a:buNone/>
            </a:pPr>
            <a:r>
              <a:rPr lang="en-US" sz="1800" kern="0"/>
              <a:t>Application Statuses</a:t>
            </a:r>
          </a:p>
        </p:txBody>
      </p:sp>
      <p:graphicFrame>
        <p:nvGraphicFramePr>
          <p:cNvPr id="11" name="Content Placeholder 3">
            <a:extLst>
              <a:ext uri="{FF2B5EF4-FFF2-40B4-BE49-F238E27FC236}">
                <a16:creationId xmlns:a16="http://schemas.microsoft.com/office/drawing/2014/main" id="{3B6E234F-3AA2-4C72-B986-35C5F55F40E8}"/>
              </a:ext>
            </a:extLst>
          </p:cNvPr>
          <p:cNvGraphicFramePr>
            <a:graphicFrameLocks/>
          </p:cNvGraphicFramePr>
          <p:nvPr>
            <p:extLst>
              <p:ext uri="{D42A27DB-BD31-4B8C-83A1-F6EECF244321}">
                <p14:modId xmlns:p14="http://schemas.microsoft.com/office/powerpoint/2010/main" val="2393049166"/>
              </p:ext>
            </p:extLst>
          </p:nvPr>
        </p:nvGraphicFramePr>
        <p:xfrm>
          <a:off x="444584" y="1305766"/>
          <a:ext cx="8242216" cy="80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CF27AB71-C0BA-4DC7-B8DC-4F42D74B35D1}"/>
              </a:ext>
            </a:extLst>
          </p:cNvPr>
          <p:cNvPicPr>
            <a:picLocks noChangeAspect="1"/>
          </p:cNvPicPr>
          <p:nvPr/>
        </p:nvPicPr>
        <p:blipFill>
          <a:blip r:embed="rId8"/>
          <a:stretch>
            <a:fillRect/>
          </a:stretch>
        </p:blipFill>
        <p:spPr>
          <a:xfrm>
            <a:off x="2514600" y="3028949"/>
            <a:ext cx="5852949" cy="1851660"/>
          </a:xfrm>
          <a:prstGeom prst="rect">
            <a:avLst/>
          </a:prstGeom>
          <a:effectLst>
            <a:outerShdw blurRad="63500" sx="102000" sy="102000" algn="ctr" rotWithShape="0">
              <a:prstClr val="black">
                <a:alpha val="40000"/>
              </a:prstClr>
            </a:outerShdw>
          </a:effectLst>
        </p:spPr>
      </p:pic>
      <p:sp>
        <p:nvSpPr>
          <p:cNvPr id="13" name="Content Placeholder 5">
            <a:extLst>
              <a:ext uri="{FF2B5EF4-FFF2-40B4-BE49-F238E27FC236}">
                <a16:creationId xmlns:a16="http://schemas.microsoft.com/office/drawing/2014/main" id="{B9007190-C35F-487C-BBCD-C06225F7D3D5}"/>
              </a:ext>
            </a:extLst>
          </p:cNvPr>
          <p:cNvSpPr txBox="1">
            <a:spLocks/>
          </p:cNvSpPr>
          <p:nvPr/>
        </p:nvSpPr>
        <p:spPr>
          <a:xfrm>
            <a:off x="436808" y="2341660"/>
            <a:ext cx="6104192" cy="4601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EA1D25"/>
              </a:buClr>
              <a:buNone/>
            </a:pPr>
            <a:r>
              <a:rPr lang="en-US" sz="1800" kern="0"/>
              <a:t>Monitoring Your Materials</a:t>
            </a:r>
          </a:p>
        </p:txBody>
      </p:sp>
    </p:spTree>
    <p:extLst>
      <p:ext uri="{BB962C8B-B14F-4D97-AF65-F5344CB8AC3E}">
        <p14:creationId xmlns:p14="http://schemas.microsoft.com/office/powerpoint/2010/main" val="359130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78306CFA-44BB-46AB-B44B-E827F624C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086" y="1733550"/>
            <a:ext cx="3297115" cy="1143000"/>
          </a:xfrm>
          <a:prstGeom prst="rect">
            <a:avLst/>
          </a:prstGeom>
        </p:spPr>
      </p:pic>
      <p:pic>
        <p:nvPicPr>
          <p:cNvPr id="1026" name="Picture 1" descr="image001">
            <a:extLst>
              <a:ext uri="{FF2B5EF4-FFF2-40B4-BE49-F238E27FC236}">
                <a16:creationId xmlns:a16="http://schemas.microsoft.com/office/drawing/2014/main" id="{198D0794-3461-431B-9FA7-5DEA5E1AC1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42950"/>
            <a:ext cx="6212650" cy="30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343" y="455027"/>
            <a:ext cx="5953063" cy="369332"/>
          </a:xfrm>
        </p:spPr>
        <p:txBody>
          <a:bodyPr wrap="square" lIns="0" tIns="0" rIns="0" bIns="0" anchor="t">
            <a:spAutoFit/>
          </a:bodyPr>
          <a:lstStyle/>
          <a:p>
            <a:pPr algn="ctr"/>
            <a:r>
              <a:rPr lang="en-US" dirty="0">
                <a:latin typeface="Futura Std Book"/>
              </a:rPr>
              <a:t>2020 Entering Class Profile</a:t>
            </a:r>
          </a:p>
        </p:txBody>
      </p:sp>
      <p:graphicFrame>
        <p:nvGraphicFramePr>
          <p:cNvPr id="6" name="Content Placeholder 5">
            <a:extLst>
              <a:ext uri="{FF2B5EF4-FFF2-40B4-BE49-F238E27FC236}">
                <a16:creationId xmlns:a16="http://schemas.microsoft.com/office/drawing/2014/main" id="{3D5DF0E4-9B4F-4FBE-8EF4-2147836ED8A9}"/>
              </a:ext>
            </a:extLst>
          </p:cNvPr>
          <p:cNvGraphicFramePr>
            <a:graphicFrameLocks/>
          </p:cNvGraphicFramePr>
          <p:nvPr>
            <p:extLst>
              <p:ext uri="{D42A27DB-BD31-4B8C-83A1-F6EECF244321}">
                <p14:modId xmlns:p14="http://schemas.microsoft.com/office/powerpoint/2010/main" val="505580049"/>
              </p:ext>
            </p:extLst>
          </p:nvPr>
        </p:nvGraphicFramePr>
        <p:xfrm>
          <a:off x="1374528" y="1200150"/>
          <a:ext cx="3351262" cy="2735442"/>
        </p:xfrm>
        <a:graphic>
          <a:graphicData uri="http://schemas.openxmlformats.org/drawingml/2006/table">
            <a:tbl>
              <a:tblPr firstRow="1" lastRow="1" bandRow="1">
                <a:tableStyleId>{1FECB4D8-DB02-4DC6-A0A2-4F2EBAE1DC90}</a:tableStyleId>
              </a:tblPr>
              <a:tblGrid>
                <a:gridCol w="2462152">
                  <a:extLst>
                    <a:ext uri="{9D8B030D-6E8A-4147-A177-3AD203B41FA5}">
                      <a16:colId xmlns:a16="http://schemas.microsoft.com/office/drawing/2014/main" val="220295043"/>
                    </a:ext>
                  </a:extLst>
                </a:gridCol>
                <a:gridCol w="889110">
                  <a:extLst>
                    <a:ext uri="{9D8B030D-6E8A-4147-A177-3AD203B41FA5}">
                      <a16:colId xmlns:a16="http://schemas.microsoft.com/office/drawing/2014/main" val="4138803328"/>
                    </a:ext>
                  </a:extLst>
                </a:gridCol>
              </a:tblGrid>
              <a:tr h="457200">
                <a:tc gridSpan="2">
                  <a:txBody>
                    <a:bodyPr/>
                    <a:lstStyle/>
                    <a:p>
                      <a:r>
                        <a:rPr lang="en-US" sz="1400">
                          <a:latin typeface="Futura Std Book"/>
                        </a:rPr>
                        <a:t>Mean MCAT Scores</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72A2"/>
                    </a:solidFill>
                  </a:tcPr>
                </a:tc>
                <a:tc hMerge="1">
                  <a:txBody>
                    <a:bodyPr/>
                    <a:lstStyle/>
                    <a:p>
                      <a:endParaRPr lang="en-US"/>
                    </a:p>
                  </a:txBody>
                  <a:tcPr/>
                </a:tc>
                <a:extLst>
                  <a:ext uri="{0D108BD9-81ED-4DB2-BD59-A6C34878D82A}">
                    <a16:rowId xmlns:a16="http://schemas.microsoft.com/office/drawing/2014/main" val="757730460"/>
                  </a:ext>
                </a:extLst>
              </a:tr>
              <a:tr h="480060">
                <a:tc>
                  <a:txBody>
                    <a:bodyPr/>
                    <a:lstStyle/>
                    <a:p>
                      <a:r>
                        <a:rPr lang="en-US" sz="1400">
                          <a:latin typeface="Futura Std Book"/>
                        </a:rPr>
                        <a:t>Psychological, Social &amp; Bio</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126.92</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490844"/>
                  </a:ext>
                </a:extLst>
              </a:tr>
              <a:tr h="377261">
                <a:tc>
                  <a:txBody>
                    <a:bodyPr/>
                    <a:lstStyle/>
                    <a:p>
                      <a:r>
                        <a:rPr lang="en-US" sz="1400">
                          <a:latin typeface="Futura Std Book"/>
                        </a:rPr>
                        <a:t>Bio &amp; Biochemical</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126.29</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224125"/>
                  </a:ext>
                </a:extLst>
              </a:tr>
              <a:tr h="377261">
                <a:tc>
                  <a:txBody>
                    <a:bodyPr/>
                    <a:lstStyle/>
                    <a:p>
                      <a:r>
                        <a:rPr lang="en-US" sz="1400">
                          <a:latin typeface="Futura Std Book"/>
                        </a:rPr>
                        <a:t>Chemical &amp; Physical</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125.89</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3123"/>
                  </a:ext>
                </a:extLst>
              </a:tr>
              <a:tr h="651159">
                <a:tc>
                  <a:txBody>
                    <a:bodyPr/>
                    <a:lstStyle/>
                    <a:p>
                      <a:r>
                        <a:rPr lang="en-US" sz="1400">
                          <a:latin typeface="Futura Std Book"/>
                        </a:rPr>
                        <a:t>Critical Analysis &amp; Reasoning</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125.20</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39466"/>
                  </a:ext>
                </a:extLst>
              </a:tr>
              <a:tr h="377261">
                <a:tc>
                  <a:txBody>
                    <a:bodyPr/>
                    <a:lstStyle/>
                    <a:p>
                      <a:r>
                        <a:rPr lang="en-US" sz="1400">
                          <a:latin typeface="Futura Std Book"/>
                        </a:rPr>
                        <a:t>Total MCAT</a:t>
                      </a:r>
                      <a:endParaRPr lang="en-US" sz="1400" b="0">
                        <a:latin typeface="Futura Std Book"/>
                      </a:endParaRP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504.31</a:t>
                      </a:r>
                    </a:p>
                  </a:txBody>
                  <a:tcPr marL="142758" marR="14275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735032"/>
                  </a:ext>
                </a:extLst>
              </a:tr>
            </a:tbl>
          </a:graphicData>
        </a:graphic>
      </p:graphicFrame>
      <p:graphicFrame>
        <p:nvGraphicFramePr>
          <p:cNvPr id="8" name="Content Placeholder 6">
            <a:extLst>
              <a:ext uri="{FF2B5EF4-FFF2-40B4-BE49-F238E27FC236}">
                <a16:creationId xmlns:a16="http://schemas.microsoft.com/office/drawing/2014/main" id="{2C42E07C-3E79-4B19-A40B-0661A8DFD3E5}"/>
              </a:ext>
            </a:extLst>
          </p:cNvPr>
          <p:cNvGraphicFramePr>
            <a:graphicFrameLocks/>
          </p:cNvGraphicFramePr>
          <p:nvPr>
            <p:extLst>
              <p:ext uri="{D42A27DB-BD31-4B8C-83A1-F6EECF244321}">
                <p14:modId xmlns:p14="http://schemas.microsoft.com/office/powerpoint/2010/main" val="3997826457"/>
              </p:ext>
            </p:extLst>
          </p:nvPr>
        </p:nvGraphicFramePr>
        <p:xfrm>
          <a:off x="5032316" y="1200150"/>
          <a:ext cx="2800350" cy="1920240"/>
        </p:xfrm>
        <a:graphic>
          <a:graphicData uri="http://schemas.openxmlformats.org/drawingml/2006/table">
            <a:tbl>
              <a:tblPr firstRow="1" lastRow="1" bandRow="1">
                <a:tableStyleId>{1FECB4D8-DB02-4DC6-A0A2-4F2EBAE1DC90}</a:tableStyleId>
              </a:tblPr>
              <a:tblGrid>
                <a:gridCol w="1400175">
                  <a:extLst>
                    <a:ext uri="{9D8B030D-6E8A-4147-A177-3AD203B41FA5}">
                      <a16:colId xmlns:a16="http://schemas.microsoft.com/office/drawing/2014/main" val="1151243627"/>
                    </a:ext>
                  </a:extLst>
                </a:gridCol>
                <a:gridCol w="1400175">
                  <a:extLst>
                    <a:ext uri="{9D8B030D-6E8A-4147-A177-3AD203B41FA5}">
                      <a16:colId xmlns:a16="http://schemas.microsoft.com/office/drawing/2014/main" val="1224026507"/>
                    </a:ext>
                  </a:extLst>
                </a:gridCol>
              </a:tblGrid>
              <a:tr h="480060">
                <a:tc gridSpan="2">
                  <a:txBody>
                    <a:bodyPr/>
                    <a:lstStyle/>
                    <a:p>
                      <a:pPr algn="l"/>
                      <a:r>
                        <a:rPr lang="en-US" sz="1400">
                          <a:latin typeface="Futura Std Book"/>
                        </a:rPr>
                        <a:t>Mean GPA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72A2"/>
                    </a:solidFill>
                  </a:tcPr>
                </a:tc>
                <a:tc hMerge="1">
                  <a:txBody>
                    <a:bodyPr/>
                    <a:lstStyle/>
                    <a:p>
                      <a:endParaRPr lang="en-US"/>
                    </a:p>
                  </a:txBody>
                  <a:tcPr/>
                </a:tc>
                <a:extLst>
                  <a:ext uri="{0D108BD9-81ED-4DB2-BD59-A6C34878D82A}">
                    <a16:rowId xmlns:a16="http://schemas.microsoft.com/office/drawing/2014/main" val="4108146879"/>
                  </a:ext>
                </a:extLst>
              </a:tr>
              <a:tr h="480060">
                <a:tc>
                  <a:txBody>
                    <a:bodyPr/>
                    <a:lstStyle/>
                    <a:p>
                      <a:pPr algn="l"/>
                      <a:r>
                        <a:rPr lang="en-US" sz="1400">
                          <a:latin typeface="Futura Std Book"/>
                        </a:rPr>
                        <a:t>Science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388380"/>
                  </a:ext>
                </a:extLst>
              </a:tr>
              <a:tr h="480060">
                <a:tc>
                  <a:txBody>
                    <a:bodyPr/>
                    <a:lstStyle/>
                    <a:p>
                      <a:pPr algn="l"/>
                      <a:r>
                        <a:rPr lang="en-US" sz="1400">
                          <a:latin typeface="Futura Std Book"/>
                        </a:rPr>
                        <a:t>Non-Science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3.64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653702"/>
                  </a:ext>
                </a:extLst>
              </a:tr>
              <a:tr h="480060">
                <a:tc>
                  <a:txBody>
                    <a:bodyPr/>
                    <a:lstStyle/>
                    <a:p>
                      <a:pPr algn="l"/>
                      <a:r>
                        <a:rPr lang="en-US" sz="1400">
                          <a:latin typeface="Futura Std Book"/>
                        </a:rPr>
                        <a:t>Overall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Futura Std Book"/>
                        </a:rPr>
                        <a:t>3.54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246858"/>
                  </a:ext>
                </a:extLst>
              </a:tr>
            </a:tbl>
          </a:graphicData>
        </a:graphic>
      </p:graphicFrame>
      <p:sp>
        <p:nvSpPr>
          <p:cNvPr id="13" name="TextBox 12">
            <a:extLst>
              <a:ext uri="{FF2B5EF4-FFF2-40B4-BE49-F238E27FC236}">
                <a16:creationId xmlns:a16="http://schemas.microsoft.com/office/drawing/2014/main" id="{A108E883-1CB2-4607-901F-F9901D413878}"/>
              </a:ext>
            </a:extLst>
          </p:cNvPr>
          <p:cNvSpPr txBox="1"/>
          <p:nvPr/>
        </p:nvSpPr>
        <p:spPr>
          <a:xfrm>
            <a:off x="4857751" y="4584599"/>
            <a:ext cx="3102131" cy="230832"/>
          </a:xfrm>
          <a:prstGeom prst="rect">
            <a:avLst/>
          </a:prstGeom>
          <a:noFill/>
        </p:spPr>
        <p:txBody>
          <a:bodyPr wrap="none" rtlCol="0">
            <a:spAutoFit/>
          </a:bodyPr>
          <a:lstStyle/>
          <a:p>
            <a:r>
              <a:rPr lang="en-US" sz="900" dirty="0">
                <a:latin typeface="Futura Std Book"/>
              </a:rPr>
              <a:t>Source: Applicant data from AACOMAS application</a:t>
            </a:r>
          </a:p>
        </p:txBody>
      </p:sp>
    </p:spTree>
    <p:extLst>
      <p:ext uri="{BB962C8B-B14F-4D97-AF65-F5344CB8AC3E}">
        <p14:creationId xmlns:p14="http://schemas.microsoft.com/office/powerpoint/2010/main" val="3617368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a:xfrm>
            <a:off x="0" y="514350"/>
            <a:ext cx="3427666" cy="3697685"/>
          </a:xfrm>
        </p:spPr>
        <p:txBody>
          <a:bodyPr vert="horz" wrap="square" lIns="68580" tIns="34290" rIns="68580" bIns="34290" rtlCol="0" anchor="ctr">
            <a:normAutofit/>
          </a:bodyPr>
          <a:lstStyle/>
          <a:p>
            <a:pPr algn="r" rtl="0">
              <a:lnSpc>
                <a:spcPct val="90000"/>
              </a:lnSpc>
              <a:spcBef>
                <a:spcPct val="0"/>
              </a:spcBef>
            </a:pPr>
            <a:r>
              <a:rPr lang="en-US" sz="2775" kern="1200">
                <a:solidFill>
                  <a:srgbClr val="7ECAFB"/>
                </a:solidFill>
                <a:latin typeface="+mj-lt"/>
                <a:cs typeface="+mj-cs"/>
              </a:rPr>
              <a:t>Pulling Everything Together</a:t>
            </a:r>
          </a:p>
        </p:txBody>
      </p:sp>
      <p:sp>
        <p:nvSpPr>
          <p:cNvPr id="3" name="Text Placeholder 2">
            <a:extLst>
              <a:ext uri="{FF2B5EF4-FFF2-40B4-BE49-F238E27FC236}">
                <a16:creationId xmlns:a16="http://schemas.microsoft.com/office/drawing/2014/main" id="{B5819476-D850-4C69-A94A-6CBB5C0015F1}"/>
              </a:ext>
            </a:extLst>
          </p:cNvPr>
          <p:cNvSpPr>
            <a:spLocks noGrp="1"/>
          </p:cNvSpPr>
          <p:nvPr>
            <p:ph type="body" sz="quarter" idx="10"/>
          </p:nvPr>
        </p:nvSpPr>
        <p:spPr>
          <a:xfrm>
            <a:off x="3942018" y="722908"/>
            <a:ext cx="4744782" cy="3697685"/>
          </a:xfrm>
        </p:spPr>
        <p:txBody>
          <a:bodyPr vert="horz" wrap="square" lIns="68580" tIns="34290" rIns="68580" bIns="34290" rtlCol="0" anchor="ctr">
            <a:normAutofit lnSpcReduction="10000"/>
          </a:bodyPr>
          <a:lstStyle/>
          <a:p>
            <a:pPr marL="300038"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Start filling out your AACOMAS Application</a:t>
            </a:r>
          </a:p>
          <a:p>
            <a:pPr marL="300038"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If eligible, apply for an AACOMAS fee waiver</a:t>
            </a:r>
          </a:p>
          <a:p>
            <a:pPr marL="300038"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Send to AACOMAS:</a:t>
            </a:r>
          </a:p>
          <a:p>
            <a:pPr marL="492919" lvl="1"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Official transcripts of ALL colleges attended from registrar</a:t>
            </a:r>
          </a:p>
          <a:p>
            <a:pPr marL="492919" lvl="1"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Official MCAT scores from AAMC</a:t>
            </a:r>
          </a:p>
          <a:p>
            <a:pPr marL="300038"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Submit your application and monitor your status</a:t>
            </a:r>
          </a:p>
          <a:p>
            <a:pPr marL="492919" lvl="1"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Ensure receipt of official transcripts and letters of recommendation</a:t>
            </a:r>
          </a:p>
          <a:p>
            <a:pPr marL="492919" lvl="1" indent="-257175" algn="l" rtl="0">
              <a:lnSpc>
                <a:spcPct val="90000"/>
              </a:lnSpc>
              <a:spcAft>
                <a:spcPts val="450"/>
              </a:spcAft>
              <a:buFont typeface="Wingdings" panose="05000000000000000000" pitchFamily="2" charset="2"/>
              <a:buChar char="ü"/>
            </a:pPr>
            <a:r>
              <a:rPr lang="en-US" sz="1800" b="1" kern="1200" dirty="0">
                <a:solidFill>
                  <a:schemeClr val="tx1"/>
                </a:solidFill>
                <a:latin typeface="+mn-lt"/>
              </a:rPr>
              <a:t>Ensure your application is complete and verified</a:t>
            </a:r>
          </a:p>
        </p:txBody>
      </p:sp>
    </p:spTree>
    <p:extLst>
      <p:ext uri="{BB962C8B-B14F-4D97-AF65-F5344CB8AC3E}">
        <p14:creationId xmlns:p14="http://schemas.microsoft.com/office/powerpoint/2010/main" val="341279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DA61-4B2D-448F-AE23-F5ECB9D89F9D}"/>
              </a:ext>
            </a:extLst>
          </p:cNvPr>
          <p:cNvSpPr>
            <a:spLocks noGrp="1"/>
          </p:cNvSpPr>
          <p:nvPr>
            <p:ph type="title"/>
          </p:nvPr>
        </p:nvSpPr>
        <p:spPr/>
        <p:txBody>
          <a:bodyPr/>
          <a:lstStyle/>
          <a:p>
            <a:r>
              <a:rPr lang="en-US"/>
              <a:t>Contacting AACOMAS Customer Service</a:t>
            </a:r>
          </a:p>
        </p:txBody>
      </p:sp>
      <p:sp>
        <p:nvSpPr>
          <p:cNvPr id="11" name="Content Placeholder 7">
            <a:extLst>
              <a:ext uri="{FF2B5EF4-FFF2-40B4-BE49-F238E27FC236}">
                <a16:creationId xmlns:a16="http://schemas.microsoft.com/office/drawing/2014/main" id="{9302424D-FE8F-483C-818B-ED7C8AB4A692}"/>
              </a:ext>
            </a:extLst>
          </p:cNvPr>
          <p:cNvSpPr txBox="1">
            <a:spLocks/>
          </p:cNvSpPr>
          <p:nvPr/>
        </p:nvSpPr>
        <p:spPr>
          <a:xfrm>
            <a:off x="838200" y="1276350"/>
            <a:ext cx="7685007" cy="2003049"/>
          </a:xfrm>
          <a:prstGeom prst="rect">
            <a:avLst/>
          </a:prstGeom>
        </p:spPr>
        <p:txBody>
          <a:bodyPr wrap="square" lIns="0" tIns="0" rIns="0" bIns="0">
            <a:spAutoFit/>
          </a:bodyPr>
          <a:lstStyle>
            <a:lvl1pPr marL="0">
              <a:lnSpc>
                <a:spcPts val="2295"/>
              </a:lnSpc>
              <a:defRPr sz="1400" b="0" i="0">
                <a:solidFill>
                  <a:schemeClr val="tx1"/>
                </a:solidFill>
                <a:latin typeface="Futura Std Book"/>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a:lstStyle>
          <a:p>
            <a:pPr fontAlgn="base"/>
            <a:r>
              <a:rPr lang="en-US" b="1"/>
              <a:t>For Applicants:  </a:t>
            </a:r>
          </a:p>
          <a:p>
            <a:pPr marL="214313" indent="-214313" fontAlgn="base">
              <a:buFont typeface="Arial" panose="020B0604020202020204" pitchFamily="34" charset="0"/>
              <a:buChar char="•"/>
            </a:pPr>
            <a:r>
              <a:rPr lang="en-US"/>
              <a:t>The </a:t>
            </a:r>
            <a:r>
              <a:rPr lang="en-US" u="sng">
                <a:hlinkClick r:id="rId3"/>
              </a:rPr>
              <a:t>Applicant Help Center</a:t>
            </a:r>
            <a:r>
              <a:rPr lang="en-US"/>
              <a:t> is a fully-searchable resource that contains instructions for filling out each section of the application and sending in all required materials.   </a:t>
            </a:r>
          </a:p>
          <a:p>
            <a:pPr marL="407194" lvl="1" indent="-214313" fontAlgn="base">
              <a:buFont typeface="Arial" panose="020B0604020202020204" pitchFamily="34" charset="0"/>
              <a:buChar char="•"/>
            </a:pPr>
            <a:r>
              <a:rPr lang="en-US" sz="1400"/>
              <a:t>Contact AACOMAS Customer Service:  </a:t>
            </a:r>
          </a:p>
          <a:p>
            <a:pPr marL="407194" lvl="1" indent="-214313" fontAlgn="base">
              <a:buFont typeface="Arial" panose="020B0604020202020204" pitchFamily="34" charset="0"/>
              <a:buChar char="•"/>
            </a:pPr>
            <a:r>
              <a:rPr lang="en-US" sz="1400"/>
              <a:t>Open Monday-Friday, 9am-5pm ET  </a:t>
            </a:r>
          </a:p>
          <a:p>
            <a:pPr marL="407194" lvl="1" indent="-214313" fontAlgn="base">
              <a:buFont typeface="Arial" panose="020B0604020202020204" pitchFamily="34" charset="0"/>
              <a:buChar char="•"/>
            </a:pPr>
            <a:r>
              <a:rPr lang="en-US" sz="1400"/>
              <a:t>Phone: (617) 612-2889  </a:t>
            </a:r>
          </a:p>
          <a:p>
            <a:pPr marL="407194" lvl="1" indent="-214313" fontAlgn="base">
              <a:buFont typeface="Arial" panose="020B0604020202020204" pitchFamily="34" charset="0"/>
              <a:buChar char="•"/>
            </a:pPr>
            <a:r>
              <a:rPr lang="en-US" sz="1400"/>
              <a:t>Email: </a:t>
            </a:r>
            <a:r>
              <a:rPr lang="en-US" sz="1400" u="sng">
                <a:hlinkClick r:id="rId4"/>
              </a:rPr>
              <a:t>aacomasinfo@liaisoncas.com</a:t>
            </a:r>
            <a:r>
              <a:rPr lang="en-US" sz="1400"/>
              <a:t>  </a:t>
            </a:r>
          </a:p>
          <a:p>
            <a:pPr marL="257175" indent="-257175" defTabSz="685800">
              <a:spcAft>
                <a:spcPts val="900"/>
              </a:spcAft>
              <a:buClr>
                <a:srgbClr val="FF0000"/>
              </a:buClr>
              <a:buSzPct val="121000"/>
              <a:buFont typeface="Wingdings" panose="05000000000000000000" pitchFamily="2" charset="2"/>
              <a:buChar char="§"/>
            </a:pPr>
            <a:endParaRPr lang="en-US" sz="1050" kern="0">
              <a:latin typeface="Halyard Display"/>
            </a:endParaRPr>
          </a:p>
        </p:txBody>
      </p:sp>
    </p:spTree>
    <p:extLst>
      <p:ext uri="{BB962C8B-B14F-4D97-AF65-F5344CB8AC3E}">
        <p14:creationId xmlns:p14="http://schemas.microsoft.com/office/powerpoint/2010/main" val="981941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BEE04D-E0D1-4A90-9301-579B10454FC4}"/>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Lst>
          </a:blip>
          <a:stretch>
            <a:fillRect/>
          </a:stretch>
        </p:blipFill>
        <p:spPr>
          <a:xfrm>
            <a:off x="324599" y="0"/>
            <a:ext cx="7296197" cy="5143500"/>
          </a:xfrm>
          <a:prstGeom prst="rect">
            <a:avLst/>
          </a:prstGeom>
        </p:spPr>
      </p:pic>
      <p:sp>
        <p:nvSpPr>
          <p:cNvPr id="9" name="Rectangle 8">
            <a:extLst>
              <a:ext uri="{FF2B5EF4-FFF2-40B4-BE49-F238E27FC236}">
                <a16:creationId xmlns:a16="http://schemas.microsoft.com/office/drawing/2014/main" id="{BC56A76A-2D10-4FA7-B449-726E73AA92A2}"/>
              </a:ext>
            </a:extLst>
          </p:cNvPr>
          <p:cNvSpPr/>
          <p:nvPr/>
        </p:nvSpPr>
        <p:spPr>
          <a:xfrm>
            <a:off x="2651444" y="2110085"/>
            <a:ext cx="384111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rPr>
              <a:t>Thank You!</a:t>
            </a:r>
          </a:p>
        </p:txBody>
      </p:sp>
    </p:spTree>
    <p:extLst>
      <p:ext uri="{BB962C8B-B14F-4D97-AF65-F5344CB8AC3E}">
        <p14:creationId xmlns:p14="http://schemas.microsoft.com/office/powerpoint/2010/main" val="4226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7869A-9CE9-487A-890E-02196211F694}"/>
              </a:ext>
            </a:extLst>
          </p:cNvPr>
          <p:cNvSpPr txBox="1"/>
          <p:nvPr/>
        </p:nvSpPr>
        <p:spPr>
          <a:xfrm>
            <a:off x="533398" y="590550"/>
            <a:ext cx="8077203" cy="1354217"/>
          </a:xfrm>
          <a:prstGeom prst="rect">
            <a:avLst/>
          </a:prstGeom>
          <a:noFill/>
        </p:spPr>
        <p:txBody>
          <a:bodyPr wrap="square" rtlCol="0">
            <a:spAutoFit/>
          </a:bodyPr>
          <a:lstStyle/>
          <a:p>
            <a:pPr algn="ctr"/>
            <a:r>
              <a:rPr lang="en-US" sz="1800" b="1">
                <a:solidFill>
                  <a:schemeClr val="tx2"/>
                </a:solidFill>
              </a:rPr>
              <a:t>Doctors of Osteopathic Medicine, or DOs, are fully licensed physicians who practice in all areas of medicine. Emphasizing a whole-person approach to treatment and care, DOs are trained to listen and partner with their patients to help them get healthy and stay well.</a:t>
            </a:r>
          </a:p>
          <a:p>
            <a:pPr algn="ctr"/>
            <a:endParaRPr lang="en-US" sz="1050"/>
          </a:p>
        </p:txBody>
      </p:sp>
      <p:pic>
        <p:nvPicPr>
          <p:cNvPr id="1026" name="Picture 2">
            <a:extLst>
              <a:ext uri="{FF2B5EF4-FFF2-40B4-BE49-F238E27FC236}">
                <a16:creationId xmlns:a16="http://schemas.microsoft.com/office/drawing/2014/main" id="{F86D19C8-1603-4D55-882D-7BA42B63CB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48" y="2212752"/>
            <a:ext cx="2536208" cy="1806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54BA99-7406-4F07-A7D8-961741C986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2957" y="2212752"/>
            <a:ext cx="2688447" cy="1806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2D6DF9-3833-40FA-941F-C046201A93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304" y="2212752"/>
            <a:ext cx="2710195" cy="1806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ADE24-5C7E-4A1F-95ED-9191038BD213}"/>
              </a:ext>
            </a:extLst>
          </p:cNvPr>
          <p:cNvPicPr>
            <a:picLocks noChangeAspect="1"/>
          </p:cNvPicPr>
          <p:nvPr/>
        </p:nvPicPr>
        <p:blipFill rotWithShape="1">
          <a:blip r:embed="rId2"/>
          <a:srcRect t="4258" b="8021"/>
          <a:stretch/>
        </p:blipFill>
        <p:spPr>
          <a:xfrm>
            <a:off x="0" y="0"/>
            <a:ext cx="9144000" cy="1385047"/>
          </a:xfrm>
          <a:prstGeom prst="rect">
            <a:avLst/>
          </a:prstGeom>
        </p:spPr>
      </p:pic>
      <p:pic>
        <p:nvPicPr>
          <p:cNvPr id="3" name="Picture 2" descr="Map&#10;&#10;Description automatically generated">
            <a:extLst>
              <a:ext uri="{FF2B5EF4-FFF2-40B4-BE49-F238E27FC236}">
                <a16:creationId xmlns:a16="http://schemas.microsoft.com/office/drawing/2014/main" id="{DEFC0760-6762-4CBE-ADE6-04A1B1AA5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782" y="966050"/>
            <a:ext cx="6578436" cy="5238197"/>
          </a:xfrm>
          <a:prstGeom prst="rect">
            <a:avLst/>
          </a:prstGeom>
        </p:spPr>
      </p:pic>
    </p:spTree>
    <p:extLst>
      <p:ext uri="{BB962C8B-B14F-4D97-AF65-F5344CB8AC3E}">
        <p14:creationId xmlns:p14="http://schemas.microsoft.com/office/powerpoint/2010/main" val="172007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833C-0F7F-4C90-95D8-52F9EA0E4BBF}"/>
              </a:ext>
            </a:extLst>
          </p:cNvPr>
          <p:cNvSpPr>
            <a:spLocks noGrp="1"/>
          </p:cNvSpPr>
          <p:nvPr>
            <p:ph type="title"/>
          </p:nvPr>
        </p:nvSpPr>
        <p:spPr/>
        <p:txBody>
          <a:bodyPr/>
          <a:lstStyle/>
          <a:p>
            <a:r>
              <a:rPr lang="en-US" dirty="0"/>
              <a:t>What Is AACOM?</a:t>
            </a:r>
          </a:p>
        </p:txBody>
      </p:sp>
      <p:sp>
        <p:nvSpPr>
          <p:cNvPr id="3" name="Text Placeholder 2">
            <a:extLst>
              <a:ext uri="{FF2B5EF4-FFF2-40B4-BE49-F238E27FC236}">
                <a16:creationId xmlns:a16="http://schemas.microsoft.com/office/drawing/2014/main" id="{95020833-A0B4-4266-A703-764858CF7291}"/>
              </a:ext>
            </a:extLst>
          </p:cNvPr>
          <p:cNvSpPr>
            <a:spLocks noGrp="1"/>
          </p:cNvSpPr>
          <p:nvPr>
            <p:ph type="body" sz="quarter" idx="10"/>
          </p:nvPr>
        </p:nvSpPr>
        <p:spPr>
          <a:xfrm>
            <a:off x="606527" y="1049646"/>
            <a:ext cx="5178424" cy="553998"/>
          </a:xfrm>
        </p:spPr>
        <p:txBody>
          <a:bodyPr/>
          <a:lstStyle/>
          <a:p>
            <a:r>
              <a:rPr lang="en-US" dirty="0"/>
              <a:t>American Association of Colleges of Osteopathic Medicine</a:t>
            </a:r>
          </a:p>
        </p:txBody>
      </p:sp>
      <p:sp>
        <p:nvSpPr>
          <p:cNvPr id="4" name="Text Placeholder 3">
            <a:extLst>
              <a:ext uri="{FF2B5EF4-FFF2-40B4-BE49-F238E27FC236}">
                <a16:creationId xmlns:a16="http://schemas.microsoft.com/office/drawing/2014/main" id="{AC41557A-DF5A-4415-9DF9-B0CDD7FADA2B}"/>
              </a:ext>
            </a:extLst>
          </p:cNvPr>
          <p:cNvSpPr>
            <a:spLocks noGrp="1"/>
          </p:cNvSpPr>
          <p:nvPr>
            <p:ph type="body" sz="quarter" idx="12"/>
          </p:nvPr>
        </p:nvSpPr>
        <p:spPr>
          <a:xfrm>
            <a:off x="606527" y="2951480"/>
            <a:ext cx="5181600" cy="1299779"/>
          </a:xfrm>
        </p:spPr>
        <p:txBody>
          <a:bodyPr/>
          <a:lstStyle/>
          <a:p>
            <a:r>
              <a:rPr lang="en-US" dirty="0"/>
              <a:t>A Unified Voice</a:t>
            </a:r>
          </a:p>
          <a:p>
            <a:r>
              <a:rPr lang="en-US" dirty="0"/>
              <a:t>Innovation, Collaboration and Community</a:t>
            </a:r>
          </a:p>
          <a:p>
            <a:r>
              <a:rPr lang="en-US" dirty="0"/>
              <a:t>Centralized Services</a:t>
            </a:r>
          </a:p>
          <a:p>
            <a:r>
              <a:rPr lang="en-US" dirty="0"/>
              <a:t>Enhanced Awareness</a:t>
            </a:r>
          </a:p>
        </p:txBody>
      </p:sp>
      <p:sp>
        <p:nvSpPr>
          <p:cNvPr id="5" name="Text Placeholder 4">
            <a:extLst>
              <a:ext uri="{FF2B5EF4-FFF2-40B4-BE49-F238E27FC236}">
                <a16:creationId xmlns:a16="http://schemas.microsoft.com/office/drawing/2014/main" id="{1B1BCD58-324E-47E7-8E66-6321484DFA0B}"/>
              </a:ext>
            </a:extLst>
          </p:cNvPr>
          <p:cNvSpPr>
            <a:spLocks noGrp="1"/>
          </p:cNvSpPr>
          <p:nvPr>
            <p:ph type="body" sz="quarter" idx="13"/>
          </p:nvPr>
        </p:nvSpPr>
        <p:spPr>
          <a:xfrm>
            <a:off x="606527" y="1662031"/>
            <a:ext cx="5178424" cy="1172609"/>
          </a:xfrm>
        </p:spPr>
        <p:txBody>
          <a:bodyPr/>
          <a:lstStyle/>
          <a:p>
            <a:r>
              <a:rPr lang="en-US" b="0" i="1" dirty="0">
                <a:solidFill>
                  <a:srgbClr val="212529"/>
                </a:solidFill>
                <a:effectLst/>
                <a:latin typeface="Crimson Text"/>
              </a:rPr>
              <a:t>The American Association of Colleges of Osteopathic Medicine (AACOM) was founded in 1898 to lend support and assistance to the nation's osteopathic medical schools, and to serve as a unifying voice for osteopathic medical education.</a:t>
            </a:r>
            <a:endParaRPr lang="en-US" dirty="0"/>
          </a:p>
        </p:txBody>
      </p:sp>
      <p:pic>
        <p:nvPicPr>
          <p:cNvPr id="10" name="Picture 9">
            <a:extLst>
              <a:ext uri="{FF2B5EF4-FFF2-40B4-BE49-F238E27FC236}">
                <a16:creationId xmlns:a16="http://schemas.microsoft.com/office/drawing/2014/main" id="{FC4EB9EA-4230-4815-8AEC-15C461AF6BE6}"/>
              </a:ext>
            </a:extLst>
          </p:cNvPr>
          <p:cNvPicPr>
            <a:picLocks noChangeAspect="1"/>
          </p:cNvPicPr>
          <p:nvPr/>
        </p:nvPicPr>
        <p:blipFill>
          <a:blip r:embed="rId2"/>
          <a:stretch>
            <a:fillRect/>
          </a:stretch>
        </p:blipFill>
        <p:spPr>
          <a:xfrm>
            <a:off x="5821680" y="0"/>
            <a:ext cx="3322320" cy="4791710"/>
          </a:xfrm>
          <a:prstGeom prst="rect">
            <a:avLst/>
          </a:prstGeom>
        </p:spPr>
      </p:pic>
    </p:spTree>
    <p:extLst>
      <p:ext uri="{BB962C8B-B14F-4D97-AF65-F5344CB8AC3E}">
        <p14:creationId xmlns:p14="http://schemas.microsoft.com/office/powerpoint/2010/main" val="92231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6CA5-9091-4C18-B1AA-1968247E24B4}"/>
              </a:ext>
            </a:extLst>
          </p:cNvPr>
          <p:cNvSpPr>
            <a:spLocks noGrp="1"/>
          </p:cNvSpPr>
          <p:nvPr>
            <p:ph type="title"/>
          </p:nvPr>
        </p:nvSpPr>
        <p:spPr>
          <a:xfrm>
            <a:off x="607644" y="225946"/>
            <a:ext cx="5504043" cy="738664"/>
          </a:xfrm>
        </p:spPr>
        <p:txBody>
          <a:bodyPr/>
          <a:lstStyle/>
          <a:p>
            <a:r>
              <a:rPr lang="en-US" sz="2400" dirty="0"/>
              <a:t>AACOM’s Councils Key to Our Voice</a:t>
            </a:r>
          </a:p>
        </p:txBody>
      </p:sp>
      <p:sp>
        <p:nvSpPr>
          <p:cNvPr id="6" name="Text Placeholder 5">
            <a:extLst>
              <a:ext uri="{FF2B5EF4-FFF2-40B4-BE49-F238E27FC236}">
                <a16:creationId xmlns:a16="http://schemas.microsoft.com/office/drawing/2014/main" id="{909FCEC1-8963-4EC6-8377-7A5C06E96532}"/>
              </a:ext>
            </a:extLst>
          </p:cNvPr>
          <p:cNvSpPr>
            <a:spLocks noGrp="1"/>
          </p:cNvSpPr>
          <p:nvPr>
            <p:ph type="body" sz="quarter" idx="12"/>
          </p:nvPr>
        </p:nvSpPr>
        <p:spPr>
          <a:xfrm>
            <a:off x="4627880" y="595278"/>
            <a:ext cx="3810000" cy="4448847"/>
          </a:xfrm>
        </p:spPr>
        <p:txBody>
          <a:bodyPr/>
          <a:lstStyle/>
          <a:p>
            <a:r>
              <a:rPr lang="en-US" sz="1200" dirty="0"/>
              <a:t>CSFAA - Council of Student Financial Aid Administrators</a:t>
            </a:r>
          </a:p>
          <a:p>
            <a:r>
              <a:rPr lang="en-US" sz="1200" dirty="0"/>
              <a:t>Dev-Alum - Council of Development and Alumni Relations Professionals </a:t>
            </a:r>
          </a:p>
          <a:p>
            <a:r>
              <a:rPr lang="en-US" sz="1200" dirty="0"/>
              <a:t>ECOP - Educational Council on Osteopathic Principles</a:t>
            </a:r>
          </a:p>
          <a:p>
            <a:r>
              <a:rPr lang="en-US" sz="1200" dirty="0"/>
              <a:t>MAC - Marketing and Communications Advisory Council</a:t>
            </a:r>
          </a:p>
          <a:p>
            <a:r>
              <a:rPr lang="en-US" sz="1200" dirty="0"/>
              <a:t>SOME - Society of Osteopathic Medical Educators</a:t>
            </a:r>
          </a:p>
          <a:p>
            <a:r>
              <a:rPr lang="en-US" sz="1200" b="1" dirty="0">
                <a:solidFill>
                  <a:schemeClr val="tx2"/>
                </a:solidFill>
              </a:rPr>
              <a:t>Assembly of Presidents</a:t>
            </a:r>
          </a:p>
          <a:p>
            <a:r>
              <a:rPr lang="en-US" sz="1200" b="1" dirty="0">
                <a:solidFill>
                  <a:schemeClr val="tx2"/>
                </a:solidFill>
              </a:rPr>
              <a:t>Assembly of Osteopathic Graduate Medical Educators</a:t>
            </a:r>
          </a:p>
          <a:p>
            <a:r>
              <a:rPr lang="en-US" sz="1200" b="1" dirty="0">
                <a:solidFill>
                  <a:schemeClr val="tx2"/>
                </a:solidFill>
              </a:rPr>
              <a:t>Assembly of Council Leaders</a:t>
            </a:r>
          </a:p>
        </p:txBody>
      </p:sp>
      <p:sp>
        <p:nvSpPr>
          <p:cNvPr id="8" name="Text Placeholder 7">
            <a:extLst>
              <a:ext uri="{FF2B5EF4-FFF2-40B4-BE49-F238E27FC236}">
                <a16:creationId xmlns:a16="http://schemas.microsoft.com/office/drawing/2014/main" id="{64FE5AED-45B7-43EA-BBAB-275E8AC9139F}"/>
              </a:ext>
            </a:extLst>
          </p:cNvPr>
          <p:cNvSpPr>
            <a:spLocks noGrp="1"/>
          </p:cNvSpPr>
          <p:nvPr>
            <p:ph type="body" sz="quarter" idx="14"/>
          </p:nvPr>
        </p:nvSpPr>
        <p:spPr>
          <a:xfrm>
            <a:off x="607645" y="730732"/>
            <a:ext cx="3804101" cy="3960956"/>
          </a:xfrm>
        </p:spPr>
        <p:txBody>
          <a:bodyPr/>
          <a:lstStyle/>
          <a:p>
            <a:r>
              <a:rPr lang="en-US" sz="1200" dirty="0"/>
              <a:t>CFO - Council of Fiscal Officers </a:t>
            </a:r>
          </a:p>
          <a:p>
            <a:r>
              <a:rPr lang="en-US" sz="1200" dirty="0"/>
              <a:t>CIT - Council for Information Technology</a:t>
            </a:r>
          </a:p>
          <a:p>
            <a:r>
              <a:rPr lang="en-US" sz="1200" dirty="0"/>
              <a:t>CDE - Council on Diversity and Equity</a:t>
            </a:r>
          </a:p>
          <a:p>
            <a:r>
              <a:rPr lang="en-US" sz="1200" dirty="0"/>
              <a:t>COMAO -  Council of Osteopathic Medical Admissions Officers</a:t>
            </a:r>
          </a:p>
          <a:p>
            <a:r>
              <a:rPr lang="en-US" sz="1200" dirty="0"/>
              <a:t>COOL -  Council of Osteopathic Librarians </a:t>
            </a:r>
          </a:p>
          <a:p>
            <a:r>
              <a:rPr lang="en-US" sz="1200" dirty="0"/>
              <a:t>COR -  Council of Osteopathic Researchers</a:t>
            </a:r>
          </a:p>
          <a:p>
            <a:r>
              <a:rPr lang="en-US" sz="1200" dirty="0"/>
              <a:t>CORP - Council on Residency Placement</a:t>
            </a:r>
          </a:p>
          <a:p>
            <a:r>
              <a:rPr lang="en-US" sz="1200" b="1" dirty="0">
                <a:solidFill>
                  <a:srgbClr val="FF0000"/>
                </a:solidFill>
              </a:rPr>
              <a:t>COSGP - Council of Osteopathic Student Government Presidents</a:t>
            </a:r>
          </a:p>
          <a:p>
            <a:r>
              <a:rPr lang="en-US" sz="1200" dirty="0"/>
              <a:t>CSA -  Council on Student Affairs</a:t>
            </a:r>
          </a:p>
          <a:p>
            <a:endParaRPr lang="en-US" sz="1200" b="1" dirty="0">
              <a:solidFill>
                <a:srgbClr val="FF0000"/>
              </a:solidFill>
            </a:endParaRPr>
          </a:p>
        </p:txBody>
      </p:sp>
    </p:spTree>
    <p:extLst>
      <p:ext uri="{BB962C8B-B14F-4D97-AF65-F5344CB8AC3E}">
        <p14:creationId xmlns:p14="http://schemas.microsoft.com/office/powerpoint/2010/main" val="414723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4C74-2740-470B-9F11-73AA1389C2B5}"/>
              </a:ext>
            </a:extLst>
          </p:cNvPr>
          <p:cNvSpPr>
            <a:spLocks noGrp="1"/>
          </p:cNvSpPr>
          <p:nvPr>
            <p:ph type="title"/>
          </p:nvPr>
        </p:nvSpPr>
        <p:spPr/>
        <p:txBody>
          <a:bodyPr/>
          <a:lstStyle/>
          <a:p>
            <a:r>
              <a:rPr lang="en-US"/>
              <a:t>What is COSGP?</a:t>
            </a:r>
            <a:endParaRPr lang="en-US" dirty="0"/>
          </a:p>
        </p:txBody>
      </p:sp>
      <p:sp>
        <p:nvSpPr>
          <p:cNvPr id="3" name="Text Placeholder 2">
            <a:extLst>
              <a:ext uri="{FF2B5EF4-FFF2-40B4-BE49-F238E27FC236}">
                <a16:creationId xmlns:a16="http://schemas.microsoft.com/office/drawing/2014/main" id="{01EFB55B-A5C5-4198-B61C-079F00E8B41A}"/>
              </a:ext>
            </a:extLst>
          </p:cNvPr>
          <p:cNvSpPr>
            <a:spLocks noGrp="1"/>
          </p:cNvSpPr>
          <p:nvPr>
            <p:ph type="body" sz="quarter" idx="10"/>
          </p:nvPr>
        </p:nvSpPr>
        <p:spPr>
          <a:xfrm>
            <a:off x="606527" y="1049646"/>
            <a:ext cx="5178424" cy="553998"/>
          </a:xfrm>
        </p:spPr>
        <p:txBody>
          <a:bodyPr/>
          <a:lstStyle/>
          <a:p>
            <a:r>
              <a:rPr lang="en-US" dirty="0"/>
              <a:t>Council of Osteopathic Student Government Presidents</a:t>
            </a:r>
          </a:p>
        </p:txBody>
      </p:sp>
      <p:sp>
        <p:nvSpPr>
          <p:cNvPr id="4" name="Text Placeholder 3">
            <a:extLst>
              <a:ext uri="{FF2B5EF4-FFF2-40B4-BE49-F238E27FC236}">
                <a16:creationId xmlns:a16="http://schemas.microsoft.com/office/drawing/2014/main" id="{3D8348E6-F491-42AF-9647-D39AEA603DFA}"/>
              </a:ext>
            </a:extLst>
          </p:cNvPr>
          <p:cNvSpPr>
            <a:spLocks noGrp="1"/>
          </p:cNvSpPr>
          <p:nvPr>
            <p:ph type="body" sz="quarter" idx="12"/>
          </p:nvPr>
        </p:nvSpPr>
        <p:spPr>
          <a:xfrm>
            <a:off x="609600" y="1753472"/>
            <a:ext cx="5181600" cy="2235933"/>
          </a:xfrm>
        </p:spPr>
        <p:txBody>
          <a:bodyPr/>
          <a:lstStyle/>
          <a:p>
            <a:r>
              <a:rPr lang="en-US" dirty="0"/>
              <a:t>Represents all 34,000 osteopathic medical students in the U.S.</a:t>
            </a:r>
          </a:p>
          <a:p>
            <a:r>
              <a:rPr lang="en-US" dirty="0"/>
              <a:t>Student Government Association Presidents and Vice Presidents from each campus are the members</a:t>
            </a:r>
          </a:p>
          <a:p>
            <a:r>
              <a:rPr lang="en-US" dirty="0"/>
              <a:t>Meets quarterly</a:t>
            </a:r>
          </a:p>
          <a:p>
            <a:pPr lvl="1"/>
            <a:r>
              <a:rPr lang="en-US" dirty="0"/>
              <a:t>National Osteopathic Student Congress in July</a:t>
            </a:r>
          </a:p>
          <a:p>
            <a:pPr lvl="1"/>
            <a:r>
              <a:rPr lang="en-US" dirty="0"/>
              <a:t>Student research meeting in Jan/Feb</a:t>
            </a:r>
          </a:p>
        </p:txBody>
      </p:sp>
      <p:sp>
        <p:nvSpPr>
          <p:cNvPr id="6" name="Text Placeholder 5">
            <a:extLst>
              <a:ext uri="{FF2B5EF4-FFF2-40B4-BE49-F238E27FC236}">
                <a16:creationId xmlns:a16="http://schemas.microsoft.com/office/drawing/2014/main" id="{9BEB1AC3-B706-4DBB-92E0-09DBA9E387C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10042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3B30-FFAB-436F-9A83-B793B1CACBEC}"/>
              </a:ext>
            </a:extLst>
          </p:cNvPr>
          <p:cNvSpPr>
            <a:spLocks noGrp="1"/>
          </p:cNvSpPr>
          <p:nvPr>
            <p:ph type="title"/>
          </p:nvPr>
        </p:nvSpPr>
        <p:spPr/>
        <p:txBody>
          <a:bodyPr/>
          <a:lstStyle/>
          <a:p>
            <a:r>
              <a:rPr lang="en-US"/>
              <a:t>Osteopathic Medicine by the Numbers:</a:t>
            </a:r>
          </a:p>
        </p:txBody>
      </p:sp>
      <p:sp>
        <p:nvSpPr>
          <p:cNvPr id="4" name="Slide Number Placeholder 3">
            <a:extLst>
              <a:ext uri="{FF2B5EF4-FFF2-40B4-BE49-F238E27FC236}">
                <a16:creationId xmlns:a16="http://schemas.microsoft.com/office/drawing/2014/main" id="{E13FCFB1-CAA5-422C-BC67-C7F1905FA01E}"/>
              </a:ext>
            </a:extLst>
          </p:cNvPr>
          <p:cNvSpPr>
            <a:spLocks noGrp="1"/>
          </p:cNvSpPr>
          <p:nvPr>
            <p:ph type="sldNum" sz="quarter" idx="7"/>
          </p:nvPr>
        </p:nvSpPr>
        <p:spPr/>
        <p:txBody>
          <a:bodyPr/>
          <a:lstStyle/>
          <a:p>
            <a:fld id="{B6F15528-21DE-4FAA-801E-634DDDAF4B2B}" type="slidenum">
              <a:rPr lang="uk-UA" smtClean="0"/>
              <a:pPr/>
              <a:t>8</a:t>
            </a:fld>
            <a:endParaRPr lang="uk-UA"/>
          </a:p>
        </p:txBody>
      </p:sp>
      <p:sp>
        <p:nvSpPr>
          <p:cNvPr id="14" name="Text Placeholder 13">
            <a:extLst>
              <a:ext uri="{FF2B5EF4-FFF2-40B4-BE49-F238E27FC236}">
                <a16:creationId xmlns:a16="http://schemas.microsoft.com/office/drawing/2014/main" id="{566B3C7C-2DE0-41BF-A351-6F7132373707}"/>
              </a:ext>
            </a:extLst>
          </p:cNvPr>
          <p:cNvSpPr>
            <a:spLocks noGrp="1"/>
          </p:cNvSpPr>
          <p:nvPr>
            <p:ph type="body" sz="quarter" idx="11"/>
          </p:nvPr>
        </p:nvSpPr>
        <p:spPr>
          <a:xfrm>
            <a:off x="6553200" y="4910994"/>
            <a:ext cx="1970005" cy="123111"/>
          </a:xfrm>
        </p:spPr>
        <p:txBody>
          <a:bodyPr/>
          <a:lstStyle/>
          <a:p>
            <a:pPr algn="r"/>
            <a:r>
              <a:rPr lang="en-US" sz="800"/>
              <a:t>Source: AOA 2019 OMP Report</a:t>
            </a:r>
          </a:p>
        </p:txBody>
      </p:sp>
      <p:grpSp>
        <p:nvGrpSpPr>
          <p:cNvPr id="21" name="Group 20">
            <a:extLst>
              <a:ext uri="{FF2B5EF4-FFF2-40B4-BE49-F238E27FC236}">
                <a16:creationId xmlns:a16="http://schemas.microsoft.com/office/drawing/2014/main" id="{51BDAED0-E36C-4015-99E3-F1DBA450BD5E}"/>
              </a:ext>
            </a:extLst>
          </p:cNvPr>
          <p:cNvGrpSpPr/>
          <p:nvPr/>
        </p:nvGrpSpPr>
        <p:grpSpPr>
          <a:xfrm>
            <a:off x="2278834" y="3724522"/>
            <a:ext cx="10144025" cy="923330"/>
            <a:chOff x="1055870" y="1207788"/>
            <a:chExt cx="7258059" cy="557015"/>
          </a:xfrm>
        </p:grpSpPr>
        <p:sp>
          <p:nvSpPr>
            <p:cNvPr id="15" name="Rectangle 14">
              <a:extLst>
                <a:ext uri="{FF2B5EF4-FFF2-40B4-BE49-F238E27FC236}">
                  <a16:creationId xmlns:a16="http://schemas.microsoft.com/office/drawing/2014/main" id="{B1BA3B04-F415-40B4-9117-1BC304F06F95}"/>
                </a:ext>
              </a:extLst>
            </p:cNvPr>
            <p:cNvSpPr/>
            <p:nvPr/>
          </p:nvSpPr>
          <p:spPr>
            <a:xfrm>
              <a:off x="1055870" y="1207788"/>
              <a:ext cx="1936281" cy="557015"/>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168,701</a:t>
              </a:r>
            </a:p>
          </p:txBody>
        </p:sp>
        <p:sp>
          <p:nvSpPr>
            <p:cNvPr id="18" name="TextBox 17">
              <a:extLst>
                <a:ext uri="{FF2B5EF4-FFF2-40B4-BE49-F238E27FC236}">
                  <a16:creationId xmlns:a16="http://schemas.microsoft.com/office/drawing/2014/main" id="{639FB676-786D-4E1C-AE54-122624070E8D}"/>
                </a:ext>
              </a:extLst>
            </p:cNvPr>
            <p:cNvSpPr txBox="1"/>
            <p:nvPr/>
          </p:nvSpPr>
          <p:spPr>
            <a:xfrm>
              <a:off x="3083378" y="1309907"/>
              <a:ext cx="5230551" cy="352776"/>
            </a:xfrm>
            <a:prstGeom prst="rect">
              <a:avLst/>
            </a:prstGeom>
            <a:noFill/>
          </p:spPr>
          <p:txBody>
            <a:bodyPr wrap="square" rtlCol="0">
              <a:spAutoFit/>
            </a:bodyPr>
            <a:lstStyle/>
            <a:p>
              <a:r>
                <a:rPr lang="en-US" sz="1600" b="1" dirty="0">
                  <a:solidFill>
                    <a:schemeClr val="tx2"/>
                  </a:solidFill>
                  <a:latin typeface="+mj-lt"/>
                </a:rPr>
                <a:t>DOs &amp; Osteopathic medical students </a:t>
              </a:r>
            </a:p>
            <a:p>
              <a:r>
                <a:rPr lang="en-US" sz="1600" b="1" dirty="0">
                  <a:solidFill>
                    <a:schemeClr val="tx2"/>
                  </a:solidFill>
                  <a:latin typeface="+mj-lt"/>
                </a:rPr>
                <a:t>in the U.S. – 11% of all physicians</a:t>
              </a:r>
            </a:p>
          </p:txBody>
        </p:sp>
      </p:grpSp>
      <p:grpSp>
        <p:nvGrpSpPr>
          <p:cNvPr id="22" name="Group 21">
            <a:extLst>
              <a:ext uri="{FF2B5EF4-FFF2-40B4-BE49-F238E27FC236}">
                <a16:creationId xmlns:a16="http://schemas.microsoft.com/office/drawing/2014/main" id="{A3195599-CA10-431F-99C2-657FF6992CBD}"/>
              </a:ext>
            </a:extLst>
          </p:cNvPr>
          <p:cNvGrpSpPr/>
          <p:nvPr/>
        </p:nvGrpSpPr>
        <p:grpSpPr>
          <a:xfrm>
            <a:off x="4503418" y="2408411"/>
            <a:ext cx="7797260" cy="769441"/>
            <a:chOff x="905756" y="2096691"/>
            <a:chExt cx="7797260" cy="769441"/>
          </a:xfrm>
        </p:grpSpPr>
        <p:sp>
          <p:nvSpPr>
            <p:cNvPr id="16" name="Rectangle 15">
              <a:extLst>
                <a:ext uri="{FF2B5EF4-FFF2-40B4-BE49-F238E27FC236}">
                  <a16:creationId xmlns:a16="http://schemas.microsoft.com/office/drawing/2014/main" id="{6ABC5BEA-B42F-48C5-89E5-94D27E900D83}"/>
                </a:ext>
              </a:extLst>
            </p:cNvPr>
            <p:cNvSpPr/>
            <p:nvPr/>
          </p:nvSpPr>
          <p:spPr>
            <a:xfrm>
              <a:off x="905756" y="2096691"/>
              <a:ext cx="2236511"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134,901</a:t>
              </a:r>
            </a:p>
          </p:txBody>
        </p:sp>
        <p:sp>
          <p:nvSpPr>
            <p:cNvPr id="19" name="TextBox 18">
              <a:extLst>
                <a:ext uri="{FF2B5EF4-FFF2-40B4-BE49-F238E27FC236}">
                  <a16:creationId xmlns:a16="http://schemas.microsoft.com/office/drawing/2014/main" id="{CE7C253A-F8B8-47FA-A884-47D5B9170C40}"/>
                </a:ext>
              </a:extLst>
            </p:cNvPr>
            <p:cNvSpPr txBox="1"/>
            <p:nvPr/>
          </p:nvSpPr>
          <p:spPr>
            <a:xfrm>
              <a:off x="3472465" y="2389079"/>
              <a:ext cx="5230551" cy="338554"/>
            </a:xfrm>
            <a:prstGeom prst="rect">
              <a:avLst/>
            </a:prstGeom>
            <a:noFill/>
          </p:spPr>
          <p:txBody>
            <a:bodyPr wrap="square" rtlCol="0">
              <a:spAutoFit/>
            </a:bodyPr>
            <a:lstStyle/>
            <a:p>
              <a:r>
                <a:rPr lang="en-US" sz="1600" b="1">
                  <a:solidFill>
                    <a:schemeClr val="tx2"/>
                  </a:solidFill>
                  <a:latin typeface="+mj-lt"/>
                </a:rPr>
                <a:t>DOs in the U.S.</a:t>
              </a:r>
            </a:p>
          </p:txBody>
        </p:sp>
      </p:grpSp>
      <p:grpSp>
        <p:nvGrpSpPr>
          <p:cNvPr id="23" name="Group 22">
            <a:extLst>
              <a:ext uri="{FF2B5EF4-FFF2-40B4-BE49-F238E27FC236}">
                <a16:creationId xmlns:a16="http://schemas.microsoft.com/office/drawing/2014/main" id="{D993A909-951B-463C-B5ED-5EE7D74B0224}"/>
              </a:ext>
            </a:extLst>
          </p:cNvPr>
          <p:cNvGrpSpPr/>
          <p:nvPr/>
        </p:nvGrpSpPr>
        <p:grpSpPr>
          <a:xfrm>
            <a:off x="4778769" y="1321401"/>
            <a:ext cx="7463236" cy="875864"/>
            <a:chOff x="1239780" y="2985594"/>
            <a:chExt cx="7463236" cy="875864"/>
          </a:xfrm>
        </p:grpSpPr>
        <p:sp>
          <p:nvSpPr>
            <p:cNvPr id="17" name="Rectangle 16">
              <a:extLst>
                <a:ext uri="{FF2B5EF4-FFF2-40B4-BE49-F238E27FC236}">
                  <a16:creationId xmlns:a16="http://schemas.microsoft.com/office/drawing/2014/main" id="{39109474-A67A-4C3B-A61C-29AF49687196}"/>
                </a:ext>
              </a:extLst>
            </p:cNvPr>
            <p:cNvSpPr/>
            <p:nvPr/>
          </p:nvSpPr>
          <p:spPr>
            <a:xfrm>
              <a:off x="1239780" y="2985594"/>
              <a:ext cx="1920719"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33,800</a:t>
              </a:r>
            </a:p>
          </p:txBody>
        </p:sp>
        <p:sp>
          <p:nvSpPr>
            <p:cNvPr id="20" name="TextBox 19">
              <a:extLst>
                <a:ext uri="{FF2B5EF4-FFF2-40B4-BE49-F238E27FC236}">
                  <a16:creationId xmlns:a16="http://schemas.microsoft.com/office/drawing/2014/main" id="{C2109745-0827-49E2-A7DC-E5C1A5EB38FC}"/>
                </a:ext>
              </a:extLst>
            </p:cNvPr>
            <p:cNvSpPr txBox="1"/>
            <p:nvPr/>
          </p:nvSpPr>
          <p:spPr>
            <a:xfrm>
              <a:off x="3472465" y="3276683"/>
              <a:ext cx="5230551" cy="584775"/>
            </a:xfrm>
            <a:prstGeom prst="rect">
              <a:avLst/>
            </a:prstGeom>
            <a:noFill/>
          </p:spPr>
          <p:txBody>
            <a:bodyPr wrap="square" rtlCol="0">
              <a:spAutoFit/>
            </a:bodyPr>
            <a:lstStyle/>
            <a:p>
              <a:r>
                <a:rPr lang="en-US" sz="1600" b="1">
                  <a:solidFill>
                    <a:schemeClr val="tx2"/>
                  </a:solidFill>
                  <a:latin typeface="+mj-lt"/>
                </a:rPr>
                <a:t>Osteopathic </a:t>
              </a:r>
            </a:p>
            <a:p>
              <a:r>
                <a:rPr lang="en-US" sz="1600" b="1">
                  <a:solidFill>
                    <a:schemeClr val="tx2"/>
                  </a:solidFill>
                  <a:latin typeface="+mj-lt"/>
                </a:rPr>
                <a:t>medical students </a:t>
              </a:r>
            </a:p>
          </p:txBody>
        </p:sp>
      </p:grpSp>
      <p:pic>
        <p:nvPicPr>
          <p:cNvPr id="5" name="Picture 4" descr="A group of people posing for a photo&#10;&#10;Description automatically generated">
            <a:extLst>
              <a:ext uri="{FF2B5EF4-FFF2-40B4-BE49-F238E27FC236}">
                <a16:creationId xmlns:a16="http://schemas.microsoft.com/office/drawing/2014/main" id="{2B30B6CD-D515-4C8F-BCAE-0E23377AE892}"/>
              </a:ext>
            </a:extLst>
          </p:cNvPr>
          <p:cNvPicPr>
            <a:picLocks noChangeAspect="1"/>
          </p:cNvPicPr>
          <p:nvPr/>
        </p:nvPicPr>
        <p:blipFill rotWithShape="1">
          <a:blip r:embed="rId3">
            <a:extLst>
              <a:ext uri="{28A0092B-C50C-407E-A947-70E740481C1C}">
                <a14:useLocalDpi xmlns:a14="http://schemas.microsoft.com/office/drawing/2010/main" val="0"/>
              </a:ext>
            </a:extLst>
          </a:blip>
          <a:srcRect l="14389" t="12376" r="4568" b="16581"/>
          <a:stretch/>
        </p:blipFill>
        <p:spPr>
          <a:xfrm>
            <a:off x="381000" y="1261482"/>
            <a:ext cx="3760346" cy="2198623"/>
          </a:xfrm>
          <a:prstGeom prst="rect">
            <a:avLst/>
          </a:prstGeom>
        </p:spPr>
      </p:pic>
      <p:sp>
        <p:nvSpPr>
          <p:cNvPr id="8" name="Rectangle 7">
            <a:extLst>
              <a:ext uri="{FF2B5EF4-FFF2-40B4-BE49-F238E27FC236}">
                <a16:creationId xmlns:a16="http://schemas.microsoft.com/office/drawing/2014/main" id="{47C0C44F-1756-4B3F-AD0B-D7755D7CE69F}"/>
              </a:ext>
            </a:extLst>
          </p:cNvPr>
          <p:cNvSpPr/>
          <p:nvPr/>
        </p:nvSpPr>
        <p:spPr>
          <a:xfrm>
            <a:off x="4114800" y="1809750"/>
            <a:ext cx="599844"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cxnSp>
        <p:nvCxnSpPr>
          <p:cNvPr id="10" name="Straight Connector 9">
            <a:extLst>
              <a:ext uri="{FF2B5EF4-FFF2-40B4-BE49-F238E27FC236}">
                <a16:creationId xmlns:a16="http://schemas.microsoft.com/office/drawing/2014/main" id="{7D2D4EE9-0D20-4B37-9874-686A16E550B8}"/>
              </a:ext>
            </a:extLst>
          </p:cNvPr>
          <p:cNvCxnSpPr/>
          <p:nvPr/>
        </p:nvCxnSpPr>
        <p:spPr>
          <a:xfrm>
            <a:off x="4414722" y="3460105"/>
            <a:ext cx="45721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1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3B30-FFAB-436F-9A83-B793B1CACBEC}"/>
              </a:ext>
            </a:extLst>
          </p:cNvPr>
          <p:cNvSpPr>
            <a:spLocks noGrp="1"/>
          </p:cNvSpPr>
          <p:nvPr>
            <p:ph type="title"/>
          </p:nvPr>
        </p:nvSpPr>
        <p:spPr/>
        <p:txBody>
          <a:bodyPr/>
          <a:lstStyle/>
          <a:p>
            <a:r>
              <a:rPr lang="en-US"/>
              <a:t>Osteopathic Medicine by the Numbers:</a:t>
            </a:r>
          </a:p>
        </p:txBody>
      </p:sp>
      <p:sp>
        <p:nvSpPr>
          <p:cNvPr id="4" name="Slide Number Placeholder 3">
            <a:extLst>
              <a:ext uri="{FF2B5EF4-FFF2-40B4-BE49-F238E27FC236}">
                <a16:creationId xmlns:a16="http://schemas.microsoft.com/office/drawing/2014/main" id="{E13FCFB1-CAA5-422C-BC67-C7F1905FA01E}"/>
              </a:ext>
            </a:extLst>
          </p:cNvPr>
          <p:cNvSpPr>
            <a:spLocks noGrp="1"/>
          </p:cNvSpPr>
          <p:nvPr>
            <p:ph type="sldNum" sz="quarter" idx="7"/>
          </p:nvPr>
        </p:nvSpPr>
        <p:spPr/>
        <p:txBody>
          <a:bodyPr/>
          <a:lstStyle/>
          <a:p>
            <a:fld id="{B6F15528-21DE-4FAA-801E-634DDDAF4B2B}" type="slidenum">
              <a:rPr lang="uk-UA" smtClean="0"/>
              <a:pPr/>
              <a:t>9</a:t>
            </a:fld>
            <a:endParaRPr lang="uk-UA"/>
          </a:p>
        </p:txBody>
      </p:sp>
      <p:sp>
        <p:nvSpPr>
          <p:cNvPr id="14" name="Text Placeholder 13">
            <a:extLst>
              <a:ext uri="{FF2B5EF4-FFF2-40B4-BE49-F238E27FC236}">
                <a16:creationId xmlns:a16="http://schemas.microsoft.com/office/drawing/2014/main" id="{566B3C7C-2DE0-41BF-A351-6F7132373707}"/>
              </a:ext>
            </a:extLst>
          </p:cNvPr>
          <p:cNvSpPr>
            <a:spLocks noGrp="1"/>
          </p:cNvSpPr>
          <p:nvPr>
            <p:ph type="body" sz="quarter" idx="11"/>
          </p:nvPr>
        </p:nvSpPr>
        <p:spPr>
          <a:xfrm>
            <a:off x="6553200" y="4910994"/>
            <a:ext cx="1970005" cy="123111"/>
          </a:xfrm>
        </p:spPr>
        <p:txBody>
          <a:bodyPr/>
          <a:lstStyle/>
          <a:p>
            <a:pPr algn="r"/>
            <a:r>
              <a:rPr lang="en-US" sz="800" dirty="0"/>
              <a:t>Source: AOA 2020-2021 OMP Report</a:t>
            </a:r>
          </a:p>
        </p:txBody>
      </p:sp>
      <p:grpSp>
        <p:nvGrpSpPr>
          <p:cNvPr id="21" name="Group 20">
            <a:extLst>
              <a:ext uri="{FF2B5EF4-FFF2-40B4-BE49-F238E27FC236}">
                <a16:creationId xmlns:a16="http://schemas.microsoft.com/office/drawing/2014/main" id="{51BDAED0-E36C-4015-99E3-F1DBA450BD5E}"/>
              </a:ext>
            </a:extLst>
          </p:cNvPr>
          <p:cNvGrpSpPr/>
          <p:nvPr/>
        </p:nvGrpSpPr>
        <p:grpSpPr>
          <a:xfrm>
            <a:off x="685362" y="1470453"/>
            <a:ext cx="3518980" cy="923330"/>
            <a:chOff x="1246392" y="1207788"/>
            <a:chExt cx="3518980" cy="923330"/>
          </a:xfrm>
        </p:grpSpPr>
        <p:sp>
          <p:nvSpPr>
            <p:cNvPr id="15" name="Rectangle 14">
              <a:extLst>
                <a:ext uri="{FF2B5EF4-FFF2-40B4-BE49-F238E27FC236}">
                  <a16:creationId xmlns:a16="http://schemas.microsoft.com/office/drawing/2014/main" id="{B1BA3B04-F415-40B4-9117-1BC304F06F95}"/>
                </a:ext>
              </a:extLst>
            </p:cNvPr>
            <p:cNvSpPr/>
            <p:nvPr/>
          </p:nvSpPr>
          <p:spPr>
            <a:xfrm>
              <a:off x="1246392" y="1207788"/>
              <a:ext cx="15552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43%</a:t>
              </a:r>
            </a:p>
          </p:txBody>
        </p:sp>
        <p:sp>
          <p:nvSpPr>
            <p:cNvPr id="18" name="TextBox 17">
              <a:extLst>
                <a:ext uri="{FF2B5EF4-FFF2-40B4-BE49-F238E27FC236}">
                  <a16:creationId xmlns:a16="http://schemas.microsoft.com/office/drawing/2014/main" id="{639FB676-786D-4E1C-AE54-122624070E8D}"/>
                </a:ext>
              </a:extLst>
            </p:cNvPr>
            <p:cNvSpPr txBox="1"/>
            <p:nvPr/>
          </p:nvSpPr>
          <p:spPr>
            <a:xfrm>
              <a:off x="3106866" y="1295734"/>
              <a:ext cx="1658506" cy="830997"/>
            </a:xfrm>
            <a:prstGeom prst="rect">
              <a:avLst/>
            </a:prstGeom>
            <a:noFill/>
          </p:spPr>
          <p:txBody>
            <a:bodyPr wrap="square" rtlCol="0">
              <a:spAutoFit/>
            </a:bodyPr>
            <a:lstStyle/>
            <a:p>
              <a:r>
                <a:rPr lang="en-US" sz="1600" b="1">
                  <a:solidFill>
                    <a:schemeClr val="tx2"/>
                  </a:solidFill>
                  <a:latin typeface="+mj-lt"/>
                </a:rPr>
                <a:t>Of actively practicing DOs are women</a:t>
              </a:r>
            </a:p>
          </p:txBody>
        </p:sp>
      </p:grpSp>
      <p:grpSp>
        <p:nvGrpSpPr>
          <p:cNvPr id="22" name="Group 21">
            <a:extLst>
              <a:ext uri="{FF2B5EF4-FFF2-40B4-BE49-F238E27FC236}">
                <a16:creationId xmlns:a16="http://schemas.microsoft.com/office/drawing/2014/main" id="{A3195599-CA10-431F-99C2-657FF6992CBD}"/>
              </a:ext>
            </a:extLst>
          </p:cNvPr>
          <p:cNvGrpSpPr/>
          <p:nvPr/>
        </p:nvGrpSpPr>
        <p:grpSpPr>
          <a:xfrm>
            <a:off x="610073" y="2755689"/>
            <a:ext cx="4202130" cy="923330"/>
            <a:chOff x="501213" y="2096691"/>
            <a:chExt cx="8228980" cy="923330"/>
          </a:xfrm>
        </p:grpSpPr>
        <p:sp>
          <p:nvSpPr>
            <p:cNvPr id="16" name="Rectangle 15">
              <a:extLst>
                <a:ext uri="{FF2B5EF4-FFF2-40B4-BE49-F238E27FC236}">
                  <a16:creationId xmlns:a16="http://schemas.microsoft.com/office/drawing/2014/main" id="{6ABC5BEA-B42F-48C5-89E5-94D27E900D83}"/>
                </a:ext>
              </a:extLst>
            </p:cNvPr>
            <p:cNvSpPr/>
            <p:nvPr/>
          </p:nvSpPr>
          <p:spPr>
            <a:xfrm>
              <a:off x="501213" y="2096691"/>
              <a:ext cx="304559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67%</a:t>
              </a:r>
            </a:p>
          </p:txBody>
        </p:sp>
        <p:sp>
          <p:nvSpPr>
            <p:cNvPr id="19" name="TextBox 18">
              <a:extLst>
                <a:ext uri="{FF2B5EF4-FFF2-40B4-BE49-F238E27FC236}">
                  <a16:creationId xmlns:a16="http://schemas.microsoft.com/office/drawing/2014/main" id="{CE7C253A-F8B8-47FA-A884-47D5B9170C40}"/>
                </a:ext>
              </a:extLst>
            </p:cNvPr>
            <p:cNvSpPr txBox="1"/>
            <p:nvPr/>
          </p:nvSpPr>
          <p:spPr>
            <a:xfrm>
              <a:off x="3499641" y="2288543"/>
              <a:ext cx="5230552" cy="338554"/>
            </a:xfrm>
            <a:prstGeom prst="rect">
              <a:avLst/>
            </a:prstGeom>
            <a:noFill/>
          </p:spPr>
          <p:txBody>
            <a:bodyPr wrap="square" rtlCol="0">
              <a:spAutoFit/>
            </a:bodyPr>
            <a:lstStyle/>
            <a:p>
              <a:r>
                <a:rPr lang="en-US" sz="1600" b="1">
                  <a:solidFill>
                    <a:schemeClr val="tx2"/>
                  </a:solidFill>
                  <a:latin typeface="+mj-lt"/>
                </a:rPr>
                <a:t>Of actively practicing DOs are under the age of 45</a:t>
              </a:r>
            </a:p>
          </p:txBody>
        </p:sp>
      </p:grpSp>
      <p:pic>
        <p:nvPicPr>
          <p:cNvPr id="5" name="Picture 4" descr="A person wearing glasses and smiling at the camera&#10;&#10;Description automatically generated">
            <a:extLst>
              <a:ext uri="{FF2B5EF4-FFF2-40B4-BE49-F238E27FC236}">
                <a16:creationId xmlns:a16="http://schemas.microsoft.com/office/drawing/2014/main" id="{9E8267DF-FB88-442C-9D6B-635AF8AFAD05}"/>
              </a:ext>
            </a:extLst>
          </p:cNvPr>
          <p:cNvPicPr>
            <a:picLocks noChangeAspect="1"/>
          </p:cNvPicPr>
          <p:nvPr/>
        </p:nvPicPr>
        <p:blipFill rotWithShape="1">
          <a:blip r:embed="rId3">
            <a:extLst>
              <a:ext uri="{28A0092B-C50C-407E-A947-70E740481C1C}">
                <a14:useLocalDpi xmlns:a14="http://schemas.microsoft.com/office/drawing/2010/main" val="0"/>
              </a:ext>
            </a:extLst>
          </a:blip>
          <a:srcRect l="12046"/>
          <a:stretch/>
        </p:blipFill>
        <p:spPr>
          <a:xfrm>
            <a:off x="4881754" y="1335318"/>
            <a:ext cx="3805049" cy="2881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13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hoose DO">
      <a:dk1>
        <a:sysClr val="windowText" lastClr="000000"/>
      </a:dk1>
      <a:lt1>
        <a:sysClr val="window" lastClr="FFFFFF"/>
      </a:lt1>
      <a:dk2>
        <a:srgbClr val="051798"/>
      </a:dk2>
      <a:lt2>
        <a:srgbClr val="FFFFFF"/>
      </a:lt2>
      <a:accent1>
        <a:srgbClr val="0D37D0"/>
      </a:accent1>
      <a:accent2>
        <a:srgbClr val="051798"/>
      </a:accent2>
      <a:accent3>
        <a:srgbClr val="7ECAFB"/>
      </a:accent3>
      <a:accent4>
        <a:srgbClr val="13E2D3"/>
      </a:accent4>
      <a:accent5>
        <a:srgbClr val="EB1721"/>
      </a:accent5>
      <a:accent6>
        <a:srgbClr val="FFFFFF"/>
      </a:accent6>
      <a:hlink>
        <a:srgbClr val="13E2D3"/>
      </a:hlink>
      <a:folHlink>
        <a:srgbClr val="7ECAFB"/>
      </a:folHlink>
    </a:clrScheme>
    <a:fontScheme name="Choose DO">
      <a:majorFont>
        <a:latin typeface="Halyard Display"/>
        <a:ea typeface=""/>
        <a:cs typeface=""/>
      </a:majorFont>
      <a:minorFont>
        <a:latin typeface="Futura Standar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oose DO Medical School Expo PPt" id="{1FA9710F-B5FB-4025-8F1C-ACC631378577}" vid="{7954C6DA-2915-466E-93E3-89C83BE0F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6132F8B8EC74BA8D9BE4078927CF9" ma:contentTypeVersion="17" ma:contentTypeDescription="Create a new document." ma:contentTypeScope="" ma:versionID="eabc6e3b5783e373e32a16f98932f395">
  <xsd:schema xmlns:xsd="http://www.w3.org/2001/XMLSchema" xmlns:xs="http://www.w3.org/2001/XMLSchema" xmlns:p="http://schemas.microsoft.com/office/2006/metadata/properties" xmlns:ns1="http://schemas.microsoft.com/sharepoint/v3" xmlns:ns2="6d893fd5-62e7-4a18-808f-6929b6092986" xmlns:ns3="b60600d8-a6cb-4ccc-905c-617231648e86" targetNamespace="http://schemas.microsoft.com/office/2006/metadata/properties" ma:root="true" ma:fieldsID="93e279f63a44e35190fca31222be921b" ns1:_="" ns2:_="" ns3:_="">
    <xsd:import namespace="http://schemas.microsoft.com/sharepoint/v3"/>
    <xsd:import namespace="6d893fd5-62e7-4a18-808f-6929b6092986"/>
    <xsd:import namespace="b60600d8-a6cb-4ccc-905c-617231648e8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93fd5-62e7-4a18-808f-6929b60929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0600d8-a6cb-4ccc-905c-617231648e8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433D61-BDF8-4B91-87DA-F8EEB9FC3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893fd5-62e7-4a18-808f-6929b6092986"/>
    <ds:schemaRef ds:uri="b60600d8-a6cb-4ccc-905c-617231648e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AA092-1C79-403A-861C-5A66D9DFC1A6}">
  <ds:schemaRefs>
    <ds:schemaRef ds:uri="http://schemas.microsoft.com/office/2006/documentManagement/types"/>
    <ds:schemaRef ds:uri="6d893fd5-62e7-4a18-808f-6929b6092986"/>
    <ds:schemaRef ds:uri="http://schemas.openxmlformats.org/package/2006/metadata/core-properties"/>
    <ds:schemaRef ds:uri="http://purl.org/dc/dcmitype/"/>
    <ds:schemaRef ds:uri="http://schemas.microsoft.com/office/2006/metadata/properties"/>
    <ds:schemaRef ds:uri="http://schemas.microsoft.com/sharepoint/v3"/>
    <ds:schemaRef ds:uri="http://www.w3.org/XML/1998/namespace"/>
    <ds:schemaRef ds:uri="http://purl.org/dc/elements/1.1/"/>
    <ds:schemaRef ds:uri="http://schemas.microsoft.com/office/infopath/2007/PartnerControls"/>
    <ds:schemaRef ds:uri="b60600d8-a6cb-4ccc-905c-617231648e86"/>
    <ds:schemaRef ds:uri="http://purl.org/dc/terms/"/>
  </ds:schemaRefs>
</ds:datastoreItem>
</file>

<file path=customXml/itemProps3.xml><?xml version="1.0" encoding="utf-8"?>
<ds:datastoreItem xmlns:ds="http://schemas.openxmlformats.org/officeDocument/2006/customXml" ds:itemID="{519A499C-1DF5-4591-9AD6-C6E9B0160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9506</TotalTime>
  <Words>4492</Words>
  <Application>Microsoft Office PowerPoint</Application>
  <PresentationFormat>On-screen Show (16:9)</PresentationFormat>
  <Paragraphs>359</Paragraphs>
  <Slides>29</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Crimson Text</vt:lpstr>
      <vt:lpstr>Futura Standard Book</vt:lpstr>
      <vt:lpstr>Futura Std Book</vt:lpstr>
      <vt:lpstr>Halyard Display</vt:lpstr>
      <vt:lpstr>Neue Haas Grotesk Text Pro</vt:lpstr>
      <vt:lpstr>Open Sans</vt:lpstr>
      <vt:lpstr>Oswald</vt:lpstr>
      <vt:lpstr>Source Sans Pro</vt:lpstr>
      <vt:lpstr>Wingdings</vt:lpstr>
      <vt:lpstr>Office Theme</vt:lpstr>
      <vt:lpstr>PowerPoint Presentation</vt:lpstr>
      <vt:lpstr>What is Osteopathic Medicine?</vt:lpstr>
      <vt:lpstr>PowerPoint Presentation</vt:lpstr>
      <vt:lpstr>PowerPoint Presentation</vt:lpstr>
      <vt:lpstr>What Is AACOM?</vt:lpstr>
      <vt:lpstr>AACOM’s Councils Key to Our Voice</vt:lpstr>
      <vt:lpstr>What is COSGP?</vt:lpstr>
      <vt:lpstr>Osteopathic Medicine by the Numbers:</vt:lpstr>
      <vt:lpstr>Osteopathic Medicine by the Numbers:</vt:lpstr>
      <vt:lpstr>PowerPoint Presentation</vt:lpstr>
      <vt:lpstr>Applying Through AACOMAS</vt:lpstr>
      <vt:lpstr>Application Timeline</vt:lpstr>
      <vt:lpstr>Application Overview – The 4 Core Sections</vt:lpstr>
      <vt:lpstr>Section 1: Personal Information</vt:lpstr>
      <vt:lpstr>Key Updates for the 2022-2023 Cycle</vt:lpstr>
      <vt:lpstr>COVID-19 Updates &amp; Resources</vt:lpstr>
      <vt:lpstr>PowerPoint Presentation</vt:lpstr>
      <vt:lpstr>Section 2: Academic History</vt:lpstr>
      <vt:lpstr>Section 2: Academic History</vt:lpstr>
      <vt:lpstr>Section 3: Supporting Information</vt:lpstr>
      <vt:lpstr>Section 4: Program Materials</vt:lpstr>
      <vt:lpstr>College Pages</vt:lpstr>
      <vt:lpstr>AACOMAS Fee Waivers</vt:lpstr>
      <vt:lpstr>Submitting &amp; Monitoring Your Application</vt:lpstr>
      <vt:lpstr>PowerPoint Presentation</vt:lpstr>
      <vt:lpstr>2020 Entering Class Profile</vt:lpstr>
      <vt:lpstr>Pulling Everything Together</vt:lpstr>
      <vt:lpstr>Contacting AACOMAS Customer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Helbling, MEd</dc:creator>
  <cp:lastModifiedBy>Helene Cameron, PhD, MBA</cp:lastModifiedBy>
  <cp:revision>11</cp:revision>
  <cp:lastPrinted>2022-01-19T20:28:13Z</cp:lastPrinted>
  <dcterms:created xsi:type="dcterms:W3CDTF">2020-04-16T15:03:49Z</dcterms:created>
  <dcterms:modified xsi:type="dcterms:W3CDTF">2022-02-11T13:56:29Z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0x0101008FE6132F8B8EC74BA8D9BE4078927CF9</vt:lpwstr>
  </property>
</Properties>
</file>