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0" d="100"/>
          <a:sy n="100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6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0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8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8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5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1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1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C89C03-FBD0-4089-9396-E46B8D3311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653521-E4FF-40AB-B0E0-C291164C08B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ferology.com/school/uf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69283/checklistpanda-by-mairi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lastransferpreview@advising.uf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elcome.ufl.edu/orientation/transf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earning.ufl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lastransferpreview@advising.ufl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9FDC-9DB9-4137-830F-27C1D3545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Pre-Orientation Transfer Workshop </a:t>
            </a:r>
            <a:br>
              <a:rPr lang="en-US" dirty="0"/>
            </a:br>
            <a:r>
              <a:rPr lang="en-US" dirty="0"/>
              <a:t>(Overview)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F1348-633E-4560-99F9-5DB786A4FD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University of Florida College of Liberal Arts and Sciences</a:t>
            </a:r>
          </a:p>
        </p:txBody>
      </p:sp>
    </p:spTree>
    <p:extLst>
      <p:ext uri="{BB962C8B-B14F-4D97-AF65-F5344CB8AC3E}">
        <p14:creationId xmlns:p14="http://schemas.microsoft.com/office/powerpoint/2010/main" val="179982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36AFB5-177E-4B4F-BD17-C8FD25C3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for Course Equivalency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63B486-477F-4A3E-A2CD-E60F86C87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Check Transferology (if listed here, it will post as a UF course)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https://www.transferology.com/school/ufl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None/>
            </a:pPr>
            <a:r>
              <a:rPr lang="en-US" dirty="0"/>
              <a:t>If not in Transferology (for next steps after attending Transfer Preview)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Contact the Undergraduate Coordinator for the department from your UF e-mail account and provide the following:</a:t>
            </a:r>
          </a:p>
          <a:p>
            <a:pPr marL="726948" lvl="2" indent="-342900">
              <a:buFont typeface="Arial" panose="020B0604020202020204" pitchFamily="34" charset="0"/>
              <a:buChar char="•"/>
            </a:pPr>
            <a:r>
              <a:rPr lang="en-US" dirty="0"/>
              <a:t>Name</a:t>
            </a:r>
          </a:p>
          <a:p>
            <a:pPr marL="726948" lvl="2" indent="-342900">
              <a:buFont typeface="Arial" panose="020B0604020202020204" pitchFamily="34" charset="0"/>
              <a:buChar char="•"/>
            </a:pPr>
            <a:r>
              <a:rPr lang="en-US" dirty="0"/>
              <a:t>UF ID #</a:t>
            </a:r>
          </a:p>
          <a:p>
            <a:pPr marL="726948" lvl="2" indent="-342900">
              <a:buFont typeface="Arial" panose="020B0604020202020204" pitchFamily="34" charset="0"/>
              <a:buChar char="•"/>
            </a:pPr>
            <a:r>
              <a:rPr lang="en-US" dirty="0"/>
              <a:t>Listing of courses </a:t>
            </a:r>
            <a:r>
              <a:rPr lang="en-US"/>
              <a:t>from the original </a:t>
            </a:r>
            <a:r>
              <a:rPr lang="en-US" dirty="0"/>
              <a:t>school you want evaluated</a:t>
            </a:r>
          </a:p>
          <a:p>
            <a:pPr marL="726948" lvl="2" indent="-342900">
              <a:buFont typeface="Arial" panose="020B0604020202020204" pitchFamily="34" charset="0"/>
              <a:buChar char="•"/>
            </a:pPr>
            <a:r>
              <a:rPr lang="en-US" dirty="0"/>
              <a:t>Syllabi for all courses attached in word or PDF format (required)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Note: Courses are evaluated by the individual departments.</a:t>
            </a:r>
          </a:p>
        </p:txBody>
      </p:sp>
    </p:spTree>
    <p:extLst>
      <p:ext uri="{BB962C8B-B14F-4D97-AF65-F5344CB8AC3E}">
        <p14:creationId xmlns:p14="http://schemas.microsoft.com/office/powerpoint/2010/main" val="235385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94A9F-27F0-4E08-91C1-74ACE12C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What Does Transfer Preview Day Look Like?</a:t>
            </a:r>
            <a:br>
              <a:rPr lang="en-US" sz="34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400" b="1" kern="1200" spc="-5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829508D-0CE8-5EF6-F73B-3C241A84EF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095" r="15635" b="-2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46016-3616-40FA-8BA9-7A87F4E70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Ø"/>
            </a:pPr>
            <a:r>
              <a:rPr lang="en-US" b="1" dirty="0"/>
              <a:t>Check In &amp; Continental Breakfast </a:t>
            </a:r>
          </a:p>
          <a:p>
            <a:pPr>
              <a:buFont typeface="Calibri" panose="020F0502020204030204" pitchFamily="34" charset="0"/>
              <a:buChar char="Ø"/>
            </a:pPr>
            <a:r>
              <a:rPr lang="en-US" b="1" dirty="0"/>
              <a:t>Welcome</a:t>
            </a:r>
          </a:p>
          <a:p>
            <a:pPr>
              <a:buFont typeface="Calibri" panose="020F0502020204030204" pitchFamily="34" charset="0"/>
              <a:buChar char="Ø"/>
            </a:pPr>
            <a:r>
              <a:rPr lang="en-US" b="1" dirty="0"/>
              <a:t>Student Engagement Activities</a:t>
            </a:r>
          </a:p>
          <a:p>
            <a:pPr>
              <a:buFont typeface="Calibri" panose="020F0502020204030204" pitchFamily="34" charset="0"/>
              <a:buChar char="Ø"/>
            </a:pPr>
            <a:r>
              <a:rPr lang="en-US" b="1" dirty="0"/>
              <a:t>UF Resources</a:t>
            </a:r>
          </a:p>
          <a:p>
            <a:pPr>
              <a:buFont typeface="Calibri" panose="020F0502020204030204" pitchFamily="34" charset="0"/>
              <a:buChar char="Ø"/>
            </a:pPr>
            <a:r>
              <a:rPr lang="en-US" b="1" dirty="0"/>
              <a:t>Lunch on your own</a:t>
            </a:r>
          </a:p>
          <a:p>
            <a:pPr>
              <a:buFont typeface="Calibri" panose="020F0502020204030204" pitchFamily="34" charset="0"/>
              <a:buChar char="Ø"/>
            </a:pPr>
            <a:r>
              <a:rPr lang="en-US" b="1" dirty="0"/>
              <a:t>CLAS Presentation</a:t>
            </a:r>
          </a:p>
          <a:p>
            <a:pPr>
              <a:buFont typeface="Calibri" panose="020F0502020204030204" pitchFamily="34" charset="0"/>
              <a:buChar char="Ø"/>
            </a:pPr>
            <a:r>
              <a:rPr lang="en-US" b="1" dirty="0"/>
              <a:t>Department Advising</a:t>
            </a:r>
          </a:p>
          <a:p>
            <a:pPr>
              <a:buFont typeface="Calibri" panose="020F0502020204030204" pitchFamily="34" charset="0"/>
              <a:buChar char="Ø"/>
            </a:pPr>
            <a:r>
              <a:rPr lang="en-US" b="1" dirty="0"/>
              <a:t>Register on your own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b="1" dirty="0"/>
          </a:p>
          <a:p>
            <a:pPr>
              <a:buFont typeface="Calibri" panose="020F0502020204030204" pitchFamily="34" charset="0"/>
              <a:buChar char="Ø"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b="1" dirty="0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008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69BF-6108-4E4D-B92E-F72FC804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have advising questions after meeting my department advisor?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E1F9-EEDB-429F-8ABD-1345C5098F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Transfer Preview Q &amp; A</a:t>
            </a:r>
          </a:p>
          <a:p>
            <a:pPr lvl="1"/>
            <a:r>
              <a:rPr lang="en-US" dirty="0"/>
              <a:t>Offered in the same evening</a:t>
            </a:r>
          </a:p>
          <a:p>
            <a:pPr lvl="1"/>
            <a:r>
              <a:rPr lang="en-US" dirty="0"/>
              <a:t>Registration Questions</a:t>
            </a:r>
          </a:p>
          <a:p>
            <a:endParaRPr lang="en-US" dirty="0"/>
          </a:p>
          <a:p>
            <a:r>
              <a:rPr lang="en-US" dirty="0"/>
              <a:t>Post Transfer Preview Appointments</a:t>
            </a:r>
          </a:p>
          <a:p>
            <a:pPr lvl="1"/>
            <a:r>
              <a:rPr lang="en-US" dirty="0"/>
              <a:t>Schedule an appointment with an advisor for the next business day after orientation.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5A0FE-E0ED-470B-BDFE-4CDC19F39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Seats in needed courses are held for new transfer students for each Transfer Preview session.</a:t>
            </a:r>
          </a:p>
          <a:p>
            <a:endParaRPr lang="en-US" dirty="0"/>
          </a:p>
          <a:p>
            <a:r>
              <a:rPr lang="en-US" dirty="0"/>
              <a:t>You DO NOT need to  have your schedule completed on the day of Transfer Preview.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1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010C-3BAE-4D9D-A0E8-4A4284B9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0695-A656-4176-AE24-85E278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Kwong</a:t>
            </a:r>
          </a:p>
          <a:p>
            <a:r>
              <a:rPr lang="en-US" dirty="0">
                <a:hlinkClick r:id="rId2"/>
              </a:rPr>
              <a:t>clastransferpreview@advising.ufl.edu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53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AABA-1B6D-4254-BDF2-9DAE7E11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F3AC-543C-4CAF-AEE2-051647F94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Create your </a:t>
            </a:r>
            <a:r>
              <a:rPr lang="en-US" dirty="0" err="1"/>
              <a:t>Gatorlink</a:t>
            </a:r>
            <a:r>
              <a:rPr lang="en-US" dirty="0"/>
              <a:t> username and password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Create your UFL.EDU e-mail account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Check your UFL.EDU e-mails REGULARLY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Request for all academic credentials to be sent to Office of Admissions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dirty="0"/>
              <a:t>Official transcripts from all colleges attended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dirty="0"/>
              <a:t>Test score reports (AP, IB, AICE, CLEP)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dirty="0"/>
              <a:t>International Student Transfers</a:t>
            </a:r>
          </a:p>
          <a:p>
            <a:pPr marL="761238" lvl="2" indent="-285750">
              <a:buFont typeface="Wingdings" panose="05000000000000000000" pitchFamily="2" charset="2"/>
              <a:buChar char="Ø"/>
            </a:pPr>
            <a:r>
              <a:rPr lang="en-US" dirty="0"/>
              <a:t>IELT/TOEFL score report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Read the Admissions Comments/Conditions on the Office of Admissions Letter</a:t>
            </a:r>
          </a:p>
          <a:p>
            <a:pPr marL="0" indent="0">
              <a:buNone/>
            </a:pPr>
            <a:endParaRPr lang="en-US" dirty="0"/>
          </a:p>
          <a:p>
            <a:pPr marL="749808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C88B3-0D4B-49C3-8D2B-EBA81EA4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>
            <a:normAutofit/>
          </a:bodyPr>
          <a:lstStyle/>
          <a:p>
            <a:r>
              <a:rPr lang="en-US" sz="3600"/>
              <a:t>Pre-Orientation Checklist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B69C-0C62-410E-98B9-EC38776FB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45905"/>
            <a:ext cx="3084844" cy="336604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Register for Transfer Orientation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hlinkClick r:id="rId2"/>
              </a:rPr>
              <a:t>https://welcome.ufl.edu/orientation/transfer/</a:t>
            </a:r>
            <a:endParaRPr lang="en-US" sz="1500"/>
          </a:p>
          <a:p>
            <a:pPr marL="201168" lvl="1" indent="0">
              <a:buNone/>
            </a:pPr>
            <a:endParaRPr lang="en-US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9C670-E7A5-A4D2-EB37-37B9484B1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584" y="0"/>
            <a:ext cx="7761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BCF3-A469-447D-9C73-228BBC11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Pre-Orientation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1907-390F-449C-B30A-A8A2DD6D1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Check for enrollment in Canvas CLAS Transfer Transition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https://elearning.ufl.edu/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Click on “Log-In to E-Learning”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Need UF </a:t>
            </a:r>
            <a:r>
              <a:rPr lang="en-US" dirty="0" err="1"/>
              <a:t>Gatorlink</a:t>
            </a:r>
            <a:r>
              <a:rPr lang="en-US" dirty="0"/>
              <a:t> Username and password (ufl.edu e-mail account)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B36F5-C8DD-4DA4-99A5-FE5D3111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246795"/>
            <a:ext cx="6254329" cy="293658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34086EF8-25E4-415D-93E1-F88CC027A032}"/>
              </a:ext>
            </a:extLst>
          </p:cNvPr>
          <p:cNvSpPr/>
          <p:nvPr/>
        </p:nvSpPr>
        <p:spPr>
          <a:xfrm>
            <a:off x="7128497" y="4105469"/>
            <a:ext cx="2827175" cy="6718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9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25BE-CDD4-4475-9C8B-D9060A95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Pre-Orientation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1B74-7222-4F8E-85D0-48A00FD9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</a:t>
            </a:r>
            <a:r>
              <a:rPr lang="en-US" dirty="0" err="1"/>
              <a:t>Gatorlink</a:t>
            </a:r>
            <a:r>
              <a:rPr lang="en-US" dirty="0"/>
              <a:t> username and password?</a:t>
            </a:r>
          </a:p>
          <a:p>
            <a:r>
              <a:rPr lang="en-US" dirty="0"/>
              <a:t>Have a UFL.EDU e-mail account set up?</a:t>
            </a:r>
          </a:p>
          <a:p>
            <a:r>
              <a:rPr lang="en-US" dirty="0"/>
              <a:t>And </a:t>
            </a:r>
            <a:r>
              <a:rPr lang="en-US" b="1" u="sng" dirty="0">
                <a:solidFill>
                  <a:srgbClr val="FF0000"/>
                </a:solidFill>
              </a:rPr>
              <a:t>still not</a:t>
            </a:r>
            <a:r>
              <a:rPr lang="en-US" dirty="0"/>
              <a:t> enrolled in the CLAS Transfer Transition Course?</a:t>
            </a:r>
          </a:p>
          <a:p>
            <a:endParaRPr lang="en-US" dirty="0"/>
          </a:p>
          <a:p>
            <a:r>
              <a:rPr lang="en-US" dirty="0"/>
              <a:t>Send an e-mail to </a:t>
            </a:r>
            <a:r>
              <a:rPr lang="en-US" dirty="0">
                <a:hlinkClick r:id="rId2"/>
              </a:rPr>
              <a:t>clastransferpreview@advising.ufl.edu</a:t>
            </a:r>
            <a:r>
              <a:rPr lang="en-US" dirty="0"/>
              <a:t> from your UFL.EDU account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Subject line: Not enrolled in CLAS Transfer Canvas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 full name and UF ID #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F170-D9B1-4A5B-A1D9-E97F710B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Pre-Orientation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81BCC-0D37-4D42-A625-00D71541FF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Complete the Pre-Orientation Steps in the CLAS Transfer Transition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Welcome to CLAS Advising (Module 1)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Identify your department advisor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Finalizing Your Academic Record (Module 2)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Test Scores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Transcripts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Holds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Getting Ready for Orientation (Module 3)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Transfer Admissions Agreement Form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Transfer Prep Exercise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A114B3-61D3-4960-83FB-D929D13EF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22" y="0"/>
            <a:ext cx="4198378" cy="633082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50B8E9E-7136-43D6-BC13-71C8D9547288}"/>
              </a:ext>
            </a:extLst>
          </p:cNvPr>
          <p:cNvSpPr/>
          <p:nvPr/>
        </p:nvSpPr>
        <p:spPr>
          <a:xfrm>
            <a:off x="7720855" y="925632"/>
            <a:ext cx="2009071" cy="39714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7AB0914-300C-4B2A-B8C4-A5A2C293D28C}"/>
              </a:ext>
            </a:extLst>
          </p:cNvPr>
          <p:cNvSpPr/>
          <p:nvPr/>
        </p:nvSpPr>
        <p:spPr>
          <a:xfrm>
            <a:off x="6676008" y="1845734"/>
            <a:ext cx="1571347" cy="648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F0E3D64-6856-4A42-875C-67D632D22462}"/>
              </a:ext>
            </a:extLst>
          </p:cNvPr>
          <p:cNvSpPr/>
          <p:nvPr/>
        </p:nvSpPr>
        <p:spPr>
          <a:xfrm>
            <a:off x="6625341" y="3460501"/>
            <a:ext cx="1571347" cy="648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233B431-DBBB-4A33-B191-7E2AACCEDAA5}"/>
              </a:ext>
            </a:extLst>
          </p:cNvPr>
          <p:cNvSpPr/>
          <p:nvPr/>
        </p:nvSpPr>
        <p:spPr>
          <a:xfrm>
            <a:off x="6625342" y="5146453"/>
            <a:ext cx="1571347" cy="648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245B44-CD88-4A9E-9F54-C3C7B9BC9E37}"/>
              </a:ext>
            </a:extLst>
          </p:cNvPr>
          <p:cNvSpPr txBox="1"/>
          <p:nvPr/>
        </p:nvSpPr>
        <p:spPr>
          <a:xfrm>
            <a:off x="6228657" y="2023963"/>
            <a:ext cx="33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8C4B4-4B97-42A2-97BE-B69BD3572135}"/>
              </a:ext>
            </a:extLst>
          </p:cNvPr>
          <p:cNvSpPr txBox="1"/>
          <p:nvPr/>
        </p:nvSpPr>
        <p:spPr>
          <a:xfrm>
            <a:off x="6201029" y="3599870"/>
            <a:ext cx="33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17331-DBD6-4F45-B3AF-F9FE542101B9}"/>
              </a:ext>
            </a:extLst>
          </p:cNvPr>
          <p:cNvSpPr txBox="1"/>
          <p:nvPr/>
        </p:nvSpPr>
        <p:spPr>
          <a:xfrm>
            <a:off x="6201030" y="5285822"/>
            <a:ext cx="33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476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F616-D9CB-4D45-BB94-2C5CD98F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UF Academic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1D99A-FE87-487B-B2E7-8F369010B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516" y="2657497"/>
            <a:ext cx="3428069" cy="4023360"/>
          </a:xfrm>
        </p:spPr>
        <p:txBody>
          <a:bodyPr/>
          <a:lstStyle/>
          <a:p>
            <a:r>
              <a:rPr lang="en-US" dirty="0"/>
              <a:t>ONE.UF.EDU</a:t>
            </a:r>
          </a:p>
          <a:p>
            <a:pPr lvl="1"/>
            <a:r>
              <a:rPr lang="en-US" dirty="0"/>
              <a:t>Platform for all your UF records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Transfer Credit Report</a:t>
            </a:r>
          </a:p>
          <a:p>
            <a:pPr lvl="2"/>
            <a:r>
              <a:rPr lang="en-US" dirty="0"/>
              <a:t>UF Transcript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Degree Audit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Schedule of Courses</a:t>
            </a:r>
          </a:p>
          <a:p>
            <a:pPr lvl="3"/>
            <a:r>
              <a:rPr lang="en-US" dirty="0"/>
              <a:t>Review Available Courses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“Register/View Schedule”</a:t>
            </a:r>
          </a:p>
          <a:p>
            <a:pPr lvl="3"/>
            <a:r>
              <a:rPr lang="en-US" dirty="0"/>
              <a:t>Registration System – register on Day of Preview</a:t>
            </a:r>
          </a:p>
          <a:p>
            <a:pPr lvl="3"/>
            <a:endParaRPr lang="en-US" dirty="0">
              <a:highlight>
                <a:srgbClr val="FFFF00"/>
              </a:highlight>
            </a:endParaRPr>
          </a:p>
          <a:p>
            <a:pPr lvl="3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6" name="Content Placeholder 5" descr="Screenshot of the ONE.UF.EDU dashboard">
            <a:extLst>
              <a:ext uri="{FF2B5EF4-FFF2-40B4-BE49-F238E27FC236}">
                <a16:creationId xmlns:a16="http://schemas.microsoft.com/office/drawing/2014/main" id="{1FB9C56D-CA19-4364-9459-44B2D7239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3585" y="1845734"/>
            <a:ext cx="8365628" cy="3873931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5B4269B-3F54-4D8D-2C69-7F3D9AC27EFD}"/>
              </a:ext>
            </a:extLst>
          </p:cNvPr>
          <p:cNvSpPr/>
          <p:nvPr/>
        </p:nvSpPr>
        <p:spPr>
          <a:xfrm>
            <a:off x="3582955" y="1806263"/>
            <a:ext cx="1399592" cy="39361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ED3AC3-6259-D140-EB58-23F02B272602}"/>
              </a:ext>
            </a:extLst>
          </p:cNvPr>
          <p:cNvSpPr/>
          <p:nvPr/>
        </p:nvSpPr>
        <p:spPr>
          <a:xfrm>
            <a:off x="3582955" y="2726400"/>
            <a:ext cx="1399592" cy="39361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A787F2-1451-884E-A7DA-F79AE5FC9250}"/>
              </a:ext>
            </a:extLst>
          </p:cNvPr>
          <p:cNvCxnSpPr>
            <a:stCxn id="5" idx="6"/>
          </p:cNvCxnSpPr>
          <p:nvPr/>
        </p:nvCxnSpPr>
        <p:spPr>
          <a:xfrm>
            <a:off x="4982547" y="2923207"/>
            <a:ext cx="677589" cy="37724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3FE1E8-5292-5549-D27B-92F322802CE2}"/>
              </a:ext>
            </a:extLst>
          </p:cNvPr>
          <p:cNvCxnSpPr/>
          <p:nvPr/>
        </p:nvCxnSpPr>
        <p:spPr>
          <a:xfrm flipV="1">
            <a:off x="2743200" y="3493008"/>
            <a:ext cx="1618488" cy="12618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05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515E0-2F65-4EB4-8B63-C098A1F7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Credit Report (ONE.UF)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F16F8-A935-45ED-A63C-177D30AAA47E}"/>
              </a:ext>
            </a:extLst>
          </p:cNvPr>
          <p:cNvSpPr txBox="1"/>
          <p:nvPr/>
        </p:nvSpPr>
        <p:spPr>
          <a:xfrm>
            <a:off x="1957252" y="2612707"/>
            <a:ext cx="41692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Click on the MENU</a:t>
            </a:r>
          </a:p>
          <a:p>
            <a:pPr marL="342900" indent="-342900">
              <a:buAutoNum type="arabicParenR"/>
            </a:pP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Click on Transcripts</a:t>
            </a:r>
          </a:p>
          <a:p>
            <a:pPr marL="342900" indent="-342900">
              <a:buAutoNum type="arabicParenR"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You will see “Transfer Credit Report”.  Make sure it is populated with your incoming credits.</a:t>
            </a:r>
          </a:p>
          <a:p>
            <a:endParaRPr lang="en-US" dirty="0"/>
          </a:p>
          <a:p>
            <a:r>
              <a:rPr lang="en-US" dirty="0"/>
              <a:t>Video on how to access your Transfer Credit Report is in the CLAS Transfer Transition Course.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12D3A-6F5E-46A6-AB8C-2EA90D5E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63" y="1670179"/>
            <a:ext cx="3455444" cy="44507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B6DF6AC-0937-4C87-B5A6-5A384FE54A66}"/>
              </a:ext>
            </a:extLst>
          </p:cNvPr>
          <p:cNvSpPr/>
          <p:nvPr/>
        </p:nvSpPr>
        <p:spPr>
          <a:xfrm>
            <a:off x="7819053" y="2024743"/>
            <a:ext cx="727788" cy="746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496C435-B59A-47AE-8BC0-EFF4F5EF3CFF}"/>
              </a:ext>
            </a:extLst>
          </p:cNvPr>
          <p:cNvSpPr/>
          <p:nvPr/>
        </p:nvSpPr>
        <p:spPr>
          <a:xfrm>
            <a:off x="5859262" y="2201662"/>
            <a:ext cx="1837678" cy="4971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A45D56-9668-4808-A31E-C27313AD4FC8}"/>
              </a:ext>
            </a:extLst>
          </p:cNvPr>
          <p:cNvSpPr/>
          <p:nvPr/>
        </p:nvSpPr>
        <p:spPr>
          <a:xfrm>
            <a:off x="7696940" y="3994951"/>
            <a:ext cx="1535837" cy="4971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1BC7734-3CF7-4A78-8808-0A560EDB2113}"/>
              </a:ext>
            </a:extLst>
          </p:cNvPr>
          <p:cNvSpPr/>
          <p:nvPr/>
        </p:nvSpPr>
        <p:spPr>
          <a:xfrm>
            <a:off x="5851005" y="3994951"/>
            <a:ext cx="1740023" cy="4971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C75D-C1C3-461A-8949-BEB5E9C5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 Courses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F180A3-878A-4FBD-BC89-812A90640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State of Florida Course # System – uses Common Numbering across FL Public Colleges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410350-2CE5-4AF9-9358-4F8A2075B8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 letter prefix (Department)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4 digit number (Specific Course)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Suffix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 = Lab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 = combination lecture/lab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Ex: BSC2005C</a:t>
            </a:r>
          </a:p>
          <a:p>
            <a:pPr marL="201168" lvl="1" indent="0">
              <a:buNone/>
            </a:pPr>
            <a:r>
              <a:rPr lang="en-US" dirty="0"/>
              <a:t>BSC (Biological Science)</a:t>
            </a:r>
          </a:p>
          <a:p>
            <a:pPr marL="201168" lvl="1" indent="0">
              <a:buNone/>
            </a:pPr>
            <a:r>
              <a:rPr lang="en-US" dirty="0"/>
              <a:t>2005 (Specific Course)</a:t>
            </a:r>
          </a:p>
          <a:p>
            <a:pPr marL="201168" lvl="1" indent="0">
              <a:buNone/>
            </a:pPr>
            <a:r>
              <a:rPr lang="en-US" dirty="0"/>
              <a:t>C (Combined Lecture/Lab)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BSC</a:t>
            </a:r>
            <a:r>
              <a:rPr lang="en-US" dirty="0"/>
              <a:t>1</a:t>
            </a:r>
            <a:r>
              <a:rPr lang="en-US" b="1" u="sng" dirty="0">
                <a:solidFill>
                  <a:srgbClr val="FF0000"/>
                </a:solidFill>
              </a:rPr>
              <a:t>005</a:t>
            </a:r>
            <a:r>
              <a:rPr lang="en-US" dirty="0"/>
              <a:t>C = </a:t>
            </a:r>
            <a:r>
              <a:rPr lang="en-US" b="1" u="sng" dirty="0">
                <a:solidFill>
                  <a:srgbClr val="FF0000"/>
                </a:solidFill>
              </a:rPr>
              <a:t>BSC</a:t>
            </a:r>
            <a:r>
              <a:rPr lang="en-US" dirty="0"/>
              <a:t>2</a:t>
            </a:r>
            <a:r>
              <a:rPr lang="en-US" b="1" u="sng" dirty="0">
                <a:solidFill>
                  <a:srgbClr val="FF0000"/>
                </a:solidFill>
              </a:rPr>
              <a:t>005</a:t>
            </a:r>
            <a:r>
              <a:rPr lang="en-US" dirty="0"/>
              <a:t>C</a:t>
            </a:r>
          </a:p>
          <a:p>
            <a:pPr lvl="1"/>
            <a:r>
              <a:rPr lang="en-US" dirty="0"/>
              <a:t>Same course if Prefix is the same and last 3 digits of the number is the same.</a:t>
            </a:r>
          </a:p>
          <a:p>
            <a:pPr marL="201168" lvl="1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5882D6-CDE8-4267-8F38-DD78E6EB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Non-Florida or Private Florida or Non-Common Florida Course #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832438-9659-4F3F-AB23-64488CE0C2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Admissions assigns appropriate department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course number equivalent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Unless it is in Transferology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Not always correct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4 digit number is usually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L000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U000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T000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XUF___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Courses will not count for requirements until they have been evaluated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94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1127</TotalTime>
  <Words>696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Retrospect</vt:lpstr>
      <vt:lpstr>Pre-Orientation Transfer Workshop  (Overview)</vt:lpstr>
      <vt:lpstr>Essential Reminders</vt:lpstr>
      <vt:lpstr>Pre-Orientation Checklist</vt:lpstr>
      <vt:lpstr>Pre-Orientation Checklist</vt:lpstr>
      <vt:lpstr>Pre-Orientation Checklist</vt:lpstr>
      <vt:lpstr>Pre-Orientation Checklist</vt:lpstr>
      <vt:lpstr>Check your UF Academic Record</vt:lpstr>
      <vt:lpstr>Transfer Credit Report (ONE.UF)</vt:lpstr>
      <vt:lpstr>UF Courses</vt:lpstr>
      <vt:lpstr>Evaluating for Course Equivalency</vt:lpstr>
      <vt:lpstr>What Does Transfer Preview Day Look Like? </vt:lpstr>
      <vt:lpstr>What if I have advising questions after meeting my department advisor?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Pre-Orientation Transfer Workshop</dc:title>
  <dc:creator>Kwong,Robert C</dc:creator>
  <cp:lastModifiedBy>Kwong,Robert C</cp:lastModifiedBy>
  <cp:revision>14</cp:revision>
  <dcterms:created xsi:type="dcterms:W3CDTF">2022-04-04T19:40:42Z</dcterms:created>
  <dcterms:modified xsi:type="dcterms:W3CDTF">2023-04-26T18:27:48Z</dcterms:modified>
</cp:coreProperties>
</file>