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4" r:id="rId7"/>
    <p:sldId id="265" r:id="rId8"/>
    <p:sldId id="263"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2/27/2017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2/27/2017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2/27/2017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2/27/2017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2/27/2017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2/27/2017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2/27/2017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dvising.ufl.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registrar.ufl.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advising.ufl.edu/liberal-arts-and-sciences-internship-ids494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ufic.ufl.edu/sa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Academic Opportunities at UF</a:t>
            </a:r>
            <a:endParaRPr lang="en-US" dirty="0"/>
          </a:p>
        </p:txBody>
      </p:sp>
      <p:sp>
        <p:nvSpPr>
          <p:cNvPr id="3" name="Subtitle 2"/>
          <p:cNvSpPr>
            <a:spLocks noGrp="1"/>
          </p:cNvSpPr>
          <p:nvPr>
            <p:ph type="subTitle" idx="1"/>
          </p:nvPr>
        </p:nvSpPr>
        <p:spPr>
          <a:xfrm>
            <a:off x="1371600" y="3632201"/>
            <a:ext cx="9448800" cy="1424431"/>
          </a:xfrm>
        </p:spPr>
        <p:txBody>
          <a:bodyPr>
            <a:normAutofit fontScale="92500" lnSpcReduction="10000"/>
          </a:bodyPr>
          <a:lstStyle/>
          <a:p>
            <a:r>
              <a:rPr lang="en-US" dirty="0" smtClean="0"/>
              <a:t>Robert </a:t>
            </a:r>
            <a:r>
              <a:rPr lang="en-US" dirty="0" err="1" smtClean="0"/>
              <a:t>Kwong</a:t>
            </a:r>
            <a:r>
              <a:rPr lang="en-US" dirty="0" smtClean="0"/>
              <a:t>, M.S.</a:t>
            </a:r>
          </a:p>
          <a:p>
            <a:r>
              <a:rPr lang="en-US" dirty="0" smtClean="0"/>
              <a:t>Academic Advisor </a:t>
            </a:r>
            <a:endParaRPr lang="en-US" dirty="0" smtClean="0"/>
          </a:p>
          <a:p>
            <a:r>
              <a:rPr lang="en-US" dirty="0" smtClean="0"/>
              <a:t>College of Liberal Arts and Sciences</a:t>
            </a:r>
          </a:p>
          <a:p>
            <a:r>
              <a:rPr lang="en-US" dirty="0" smtClean="0"/>
              <a:t>University of Florida</a:t>
            </a:r>
            <a:endParaRPr lang="en-US" dirty="0" smtClean="0"/>
          </a:p>
          <a:p>
            <a:endParaRPr lang="en-US" dirty="0"/>
          </a:p>
        </p:txBody>
      </p:sp>
    </p:spTree>
    <p:extLst>
      <p:ext uri="{BB962C8B-B14F-4D97-AF65-F5344CB8AC3E}">
        <p14:creationId xmlns:p14="http://schemas.microsoft.com/office/powerpoint/2010/main" val="3689993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normAutofit/>
          </a:bodyPr>
          <a:lstStyle/>
          <a:p>
            <a:r>
              <a:rPr lang="en-US" dirty="0" smtClean="0"/>
              <a:t>When to Meet With a CLAS Academic Advisor to Discuss These Topics?</a:t>
            </a:r>
            <a:endParaRPr lang="en-US" dirty="0"/>
          </a:p>
        </p:txBody>
      </p:sp>
      <p:sp>
        <p:nvSpPr>
          <p:cNvPr id="3" name="Content Placeholder 2"/>
          <p:cNvSpPr>
            <a:spLocks noGrp="1"/>
          </p:cNvSpPr>
          <p:nvPr>
            <p:ph idx="1"/>
          </p:nvPr>
        </p:nvSpPr>
        <p:spPr/>
        <p:txBody>
          <a:bodyPr/>
          <a:lstStyle/>
          <a:p>
            <a:r>
              <a:rPr lang="en-US" dirty="0" smtClean="0"/>
              <a:t>It is highly recommended that if you are thinking about pursuing any of these opportunities to enhance you academic experience to meet with an academic advisor within your first two semesters at UF.</a:t>
            </a:r>
          </a:p>
          <a:p>
            <a:r>
              <a:rPr lang="en-US" dirty="0" smtClean="0"/>
              <a:t>Academic Advising is at the Academic Advising Center in Farrior Hall</a:t>
            </a:r>
          </a:p>
          <a:p>
            <a:pPr lvl="1"/>
            <a:r>
              <a:rPr lang="en-US" dirty="0" smtClean="0"/>
              <a:t>Appointments</a:t>
            </a:r>
          </a:p>
          <a:p>
            <a:pPr lvl="1"/>
            <a:r>
              <a:rPr lang="en-US" dirty="0" smtClean="0"/>
              <a:t>Walk-In advising</a:t>
            </a:r>
          </a:p>
          <a:p>
            <a:pPr lvl="1"/>
            <a:r>
              <a:rPr lang="en-US" dirty="0" smtClean="0"/>
              <a:t>E-mail advising</a:t>
            </a:r>
          </a:p>
          <a:p>
            <a:pPr lvl="1"/>
            <a:r>
              <a:rPr lang="en-US" dirty="0" smtClean="0"/>
              <a:t>Phone advising</a:t>
            </a:r>
          </a:p>
          <a:p>
            <a:r>
              <a:rPr lang="en-US" dirty="0" smtClean="0">
                <a:hlinkClick r:id="rId2"/>
              </a:rPr>
              <a:t>www.advising.ufl.edu</a:t>
            </a:r>
            <a:endParaRPr lang="en-US" dirty="0" smtClean="0"/>
          </a:p>
          <a:p>
            <a:pPr marL="0" indent="0">
              <a:buNone/>
            </a:pPr>
            <a:endParaRPr lang="en-US" dirty="0" smtClean="0"/>
          </a:p>
        </p:txBody>
      </p:sp>
    </p:spTree>
    <p:extLst>
      <p:ext uri="{BB962C8B-B14F-4D97-AF65-F5344CB8AC3E}">
        <p14:creationId xmlns:p14="http://schemas.microsoft.com/office/powerpoint/2010/main" val="2974633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 Major vs Dual Degree</a:t>
            </a:r>
            <a:endParaRPr lang="en-US" dirty="0"/>
          </a:p>
        </p:txBody>
      </p:sp>
      <p:sp>
        <p:nvSpPr>
          <p:cNvPr id="3" name="Content Placeholder 2"/>
          <p:cNvSpPr>
            <a:spLocks noGrp="1"/>
          </p:cNvSpPr>
          <p:nvPr>
            <p:ph idx="1"/>
          </p:nvPr>
        </p:nvSpPr>
        <p:spPr/>
        <p:txBody>
          <a:bodyPr/>
          <a:lstStyle/>
          <a:p>
            <a:r>
              <a:rPr lang="en-US" dirty="0" smtClean="0"/>
              <a:t>Double Major</a:t>
            </a:r>
          </a:p>
          <a:p>
            <a:pPr lvl="1"/>
            <a:r>
              <a:rPr lang="en-US" dirty="0" smtClean="0"/>
              <a:t>2 majors within the same college that are identical degree types</a:t>
            </a:r>
          </a:p>
          <a:p>
            <a:pPr lvl="2"/>
            <a:r>
              <a:rPr lang="en-US" dirty="0" smtClean="0"/>
              <a:t>Chemistry (BS) and Microbiology (BS)</a:t>
            </a:r>
          </a:p>
          <a:p>
            <a:r>
              <a:rPr lang="en-US" dirty="0" smtClean="0"/>
              <a:t>Dual Degree</a:t>
            </a:r>
          </a:p>
          <a:p>
            <a:pPr lvl="1"/>
            <a:r>
              <a:rPr lang="en-US" dirty="0" smtClean="0"/>
              <a:t>2 majors within the same college that are different degree types</a:t>
            </a:r>
          </a:p>
          <a:p>
            <a:pPr lvl="2"/>
            <a:r>
              <a:rPr lang="en-US" dirty="0" smtClean="0"/>
              <a:t>Chemistry (BS) and English (BA)</a:t>
            </a:r>
          </a:p>
          <a:p>
            <a:pPr lvl="1"/>
            <a:r>
              <a:rPr lang="en-US" dirty="0" smtClean="0"/>
              <a:t>2 majors from 2 different colleges regardless of degree type</a:t>
            </a:r>
          </a:p>
          <a:p>
            <a:pPr lvl="2"/>
            <a:r>
              <a:rPr lang="en-US" dirty="0" smtClean="0"/>
              <a:t>Chemistry (CLAS) and Food and Resource Economics (CALS)</a:t>
            </a:r>
            <a:endParaRPr lang="en-US" dirty="0"/>
          </a:p>
        </p:txBody>
      </p:sp>
    </p:spTree>
    <p:extLst>
      <p:ext uri="{BB962C8B-B14F-4D97-AF65-F5344CB8AC3E}">
        <p14:creationId xmlns:p14="http://schemas.microsoft.com/office/powerpoint/2010/main" val="1962014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Criteria for Duals &amp; Doubles</a:t>
            </a:r>
            <a:endParaRPr lang="en-US" dirty="0"/>
          </a:p>
        </p:txBody>
      </p:sp>
      <p:sp>
        <p:nvSpPr>
          <p:cNvPr id="3" name="Content Placeholder 2"/>
          <p:cNvSpPr>
            <a:spLocks noGrp="1"/>
          </p:cNvSpPr>
          <p:nvPr>
            <p:ph idx="1"/>
          </p:nvPr>
        </p:nvSpPr>
        <p:spPr/>
        <p:txBody>
          <a:bodyPr/>
          <a:lstStyle/>
          <a:p>
            <a:r>
              <a:rPr lang="en-US" dirty="0" smtClean="0"/>
              <a:t>Need UF GPA 3.0 or 3.50 depending on combination</a:t>
            </a:r>
          </a:p>
          <a:p>
            <a:r>
              <a:rPr lang="en-US" dirty="0" smtClean="0"/>
              <a:t>Need to have completed Term 5 tracking for both majors</a:t>
            </a:r>
          </a:p>
          <a:p>
            <a:pPr lvl="1"/>
            <a:r>
              <a:rPr lang="en-US" dirty="0" smtClean="0"/>
              <a:t>Generally the case for all colleges</a:t>
            </a:r>
          </a:p>
          <a:p>
            <a:r>
              <a:rPr lang="en-US" dirty="0" smtClean="0"/>
              <a:t>Must have 15 credits of non-overlap between both majors</a:t>
            </a:r>
          </a:p>
          <a:p>
            <a:r>
              <a:rPr lang="en-US" dirty="0" smtClean="0"/>
              <a:t>Complete both majors within 4-5 fall/spring semesters at UF</a:t>
            </a:r>
          </a:p>
          <a:p>
            <a:r>
              <a:rPr lang="en-US" dirty="0" smtClean="0"/>
              <a:t>Deadline is before 96 credits earned</a:t>
            </a:r>
          </a:p>
          <a:p>
            <a:endParaRPr lang="en-US" dirty="0"/>
          </a:p>
        </p:txBody>
      </p:sp>
    </p:spTree>
    <p:extLst>
      <p:ext uri="{BB962C8B-B14F-4D97-AF65-F5344CB8AC3E}">
        <p14:creationId xmlns:p14="http://schemas.microsoft.com/office/powerpoint/2010/main" val="13133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at www.registrar.ufl.edu</a:t>
            </a:r>
            <a:endParaRPr lang="en-US" dirty="0"/>
          </a:p>
        </p:txBody>
      </p:sp>
      <p:sp>
        <p:nvSpPr>
          <p:cNvPr id="3" name="Content Placeholder 2"/>
          <p:cNvSpPr>
            <a:spLocks noGrp="1"/>
          </p:cNvSpPr>
          <p:nvPr>
            <p:ph idx="1"/>
          </p:nvPr>
        </p:nvSpPr>
        <p:spPr/>
        <p:txBody>
          <a:bodyPr/>
          <a:lstStyle/>
          <a:p>
            <a:r>
              <a:rPr lang="en-US" dirty="0" smtClean="0"/>
              <a:t>Complete personal statement</a:t>
            </a:r>
          </a:p>
          <a:p>
            <a:r>
              <a:rPr lang="en-US" dirty="0" smtClean="0"/>
              <a:t>Outline academic plan</a:t>
            </a:r>
          </a:p>
          <a:p>
            <a:r>
              <a:rPr lang="en-US" dirty="0" smtClean="0"/>
              <a:t>Signature from requested major/degree</a:t>
            </a:r>
          </a:p>
          <a:p>
            <a:r>
              <a:rPr lang="en-US" dirty="0" smtClean="0"/>
              <a:t>Signature from current major/degree</a:t>
            </a:r>
            <a:endParaRPr lang="en-US" dirty="0"/>
          </a:p>
        </p:txBody>
      </p:sp>
    </p:spTree>
    <p:extLst>
      <p:ext uri="{BB962C8B-B14F-4D97-AF65-F5344CB8AC3E}">
        <p14:creationId xmlns:p14="http://schemas.microsoft.com/office/powerpoint/2010/main" val="1182956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Minors</a:t>
            </a:r>
            <a:endParaRPr lang="en-US" dirty="0"/>
          </a:p>
        </p:txBody>
      </p:sp>
      <p:sp>
        <p:nvSpPr>
          <p:cNvPr id="3" name="Content Placeholder 2"/>
          <p:cNvSpPr>
            <a:spLocks noGrp="1"/>
          </p:cNvSpPr>
          <p:nvPr>
            <p:ph idx="1"/>
          </p:nvPr>
        </p:nvSpPr>
        <p:spPr/>
        <p:txBody>
          <a:bodyPr>
            <a:normAutofit fontScale="92500"/>
          </a:bodyPr>
          <a:lstStyle/>
          <a:p>
            <a:r>
              <a:rPr lang="en-US" dirty="0" smtClean="0"/>
              <a:t>Most are 15 credits</a:t>
            </a:r>
          </a:p>
          <a:p>
            <a:r>
              <a:rPr lang="en-US" dirty="0" smtClean="0"/>
              <a:t>Need UF GPA of 2.00, some require higher GPA</a:t>
            </a:r>
          </a:p>
          <a:p>
            <a:r>
              <a:rPr lang="en-US" dirty="0" smtClean="0"/>
              <a:t>Complete at least one course in the minor</a:t>
            </a:r>
          </a:p>
          <a:p>
            <a:r>
              <a:rPr lang="en-US" dirty="0" smtClean="0"/>
              <a:t>Must have 6-9 </a:t>
            </a:r>
            <a:r>
              <a:rPr lang="en-US" dirty="0" err="1" smtClean="0"/>
              <a:t>hrs</a:t>
            </a:r>
            <a:r>
              <a:rPr lang="en-US" dirty="0" smtClean="0"/>
              <a:t> of unique courses (non-overlap) between other minors and majors</a:t>
            </a:r>
          </a:p>
          <a:p>
            <a:r>
              <a:rPr lang="en-US" dirty="0" smtClean="0"/>
              <a:t>Must have 9 hours of unique courses (non-overlap) between a minor and a certificate</a:t>
            </a:r>
          </a:p>
          <a:p>
            <a:r>
              <a:rPr lang="en-US" dirty="0"/>
              <a:t>Check with your college advisor in terms of maximum allowed to </a:t>
            </a:r>
            <a:r>
              <a:rPr lang="en-US" dirty="0" smtClean="0"/>
              <a:t>declare</a:t>
            </a:r>
          </a:p>
          <a:p>
            <a:r>
              <a:rPr lang="en-US" dirty="0" smtClean="0"/>
              <a:t>Download form from </a:t>
            </a:r>
            <a:r>
              <a:rPr lang="en-US" dirty="0" smtClean="0">
                <a:hlinkClick r:id="rId2"/>
              </a:rPr>
              <a:t>www.registrar.ufl.edu</a:t>
            </a:r>
            <a:endParaRPr lang="en-US" dirty="0" smtClean="0"/>
          </a:p>
          <a:p>
            <a:pPr lvl="1"/>
            <a:r>
              <a:rPr lang="en-US" dirty="0" smtClean="0"/>
              <a:t>Signature from primary college</a:t>
            </a:r>
          </a:p>
          <a:p>
            <a:pPr lvl="1"/>
            <a:r>
              <a:rPr lang="en-US" dirty="0" smtClean="0"/>
              <a:t>Signature from college that owns the minor</a:t>
            </a:r>
          </a:p>
          <a:p>
            <a:pPr lvl="1"/>
            <a:r>
              <a:rPr lang="en-US" dirty="0" smtClean="0"/>
              <a:t>Some minors require additional department signature</a:t>
            </a:r>
          </a:p>
        </p:txBody>
      </p:sp>
    </p:spTree>
    <p:extLst>
      <p:ext uri="{BB962C8B-B14F-4D97-AF65-F5344CB8AC3E}">
        <p14:creationId xmlns:p14="http://schemas.microsoft.com/office/powerpoint/2010/main" val="380563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Certificates</a:t>
            </a:r>
            <a:endParaRPr lang="en-US" dirty="0"/>
          </a:p>
        </p:txBody>
      </p:sp>
      <p:sp>
        <p:nvSpPr>
          <p:cNvPr id="3" name="Content Placeholder 2"/>
          <p:cNvSpPr>
            <a:spLocks noGrp="1"/>
          </p:cNvSpPr>
          <p:nvPr>
            <p:ph idx="1"/>
          </p:nvPr>
        </p:nvSpPr>
        <p:spPr/>
        <p:txBody>
          <a:bodyPr>
            <a:normAutofit lnSpcReduction="10000"/>
          </a:bodyPr>
          <a:lstStyle/>
          <a:p>
            <a:r>
              <a:rPr lang="en-US" dirty="0" smtClean="0"/>
              <a:t>Credits vary from 18 – 24 </a:t>
            </a:r>
            <a:endParaRPr lang="en-US" dirty="0"/>
          </a:p>
          <a:p>
            <a:r>
              <a:rPr lang="en-US" dirty="0" smtClean="0"/>
              <a:t>GPA requirement varies by department</a:t>
            </a:r>
          </a:p>
          <a:p>
            <a:pPr lvl="1"/>
            <a:r>
              <a:rPr lang="en-US" dirty="0" smtClean="0"/>
              <a:t>UF GPA requirement</a:t>
            </a:r>
          </a:p>
          <a:p>
            <a:pPr lvl="1"/>
            <a:r>
              <a:rPr lang="en-US" dirty="0" smtClean="0"/>
              <a:t>Certificate coursework GPA requirement</a:t>
            </a:r>
            <a:endParaRPr lang="en-US" dirty="0"/>
          </a:p>
          <a:p>
            <a:r>
              <a:rPr lang="en-US" dirty="0" smtClean="0"/>
              <a:t>Must </a:t>
            </a:r>
            <a:r>
              <a:rPr lang="en-US" dirty="0"/>
              <a:t>have 9 hours of unique courses (non-overlap) between a minor and a </a:t>
            </a:r>
            <a:r>
              <a:rPr lang="en-US" dirty="0" smtClean="0"/>
              <a:t>certificate</a:t>
            </a:r>
          </a:p>
          <a:p>
            <a:r>
              <a:rPr lang="en-US" dirty="0" smtClean="0"/>
              <a:t>Application process</a:t>
            </a:r>
          </a:p>
          <a:p>
            <a:pPr lvl="1"/>
            <a:r>
              <a:rPr lang="en-US" dirty="0" smtClean="0"/>
              <a:t>Discuss with the department – some might have an initial internal application</a:t>
            </a:r>
          </a:p>
          <a:p>
            <a:pPr lvl="1"/>
            <a:r>
              <a:rPr lang="en-US" dirty="0" smtClean="0"/>
              <a:t>Apply for the certificate the semester prior to graduating on the Admissions website</a:t>
            </a:r>
          </a:p>
          <a:p>
            <a:r>
              <a:rPr lang="en-US" dirty="0" smtClean="0"/>
              <a:t>Will receive a document confirming certification of the area of study</a:t>
            </a:r>
            <a:endParaRPr lang="en-US" dirty="0"/>
          </a:p>
        </p:txBody>
      </p:sp>
    </p:spTree>
    <p:extLst>
      <p:ext uri="{BB962C8B-B14F-4D97-AF65-F5344CB8AC3E}">
        <p14:creationId xmlns:p14="http://schemas.microsoft.com/office/powerpoint/2010/main" val="2749829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&amp; Internships</a:t>
            </a:r>
            <a:endParaRPr lang="en-US" dirty="0"/>
          </a:p>
        </p:txBody>
      </p:sp>
      <p:sp>
        <p:nvSpPr>
          <p:cNvPr id="3" name="Content Placeholder 2"/>
          <p:cNvSpPr>
            <a:spLocks noGrp="1"/>
          </p:cNvSpPr>
          <p:nvPr>
            <p:ph idx="1"/>
          </p:nvPr>
        </p:nvSpPr>
        <p:spPr>
          <a:xfrm>
            <a:off x="685800" y="1773936"/>
            <a:ext cx="10820400" cy="4809744"/>
          </a:xfrm>
        </p:spPr>
        <p:txBody>
          <a:bodyPr>
            <a:normAutofit/>
          </a:bodyPr>
          <a:lstStyle/>
          <a:p>
            <a:r>
              <a:rPr lang="en-US" dirty="0" smtClean="0"/>
              <a:t>Students have the option of earning academic credit from research and/or internship experience.</a:t>
            </a:r>
          </a:p>
          <a:p>
            <a:pPr lvl="1"/>
            <a:r>
              <a:rPr lang="en-US" dirty="0" smtClean="0"/>
              <a:t>Department credit to </a:t>
            </a:r>
            <a:r>
              <a:rPr lang="en-US" dirty="0" smtClean="0"/>
              <a:t>be applied </a:t>
            </a:r>
            <a:r>
              <a:rPr lang="en-US" dirty="0" smtClean="0"/>
              <a:t>towards your major.</a:t>
            </a:r>
          </a:p>
          <a:p>
            <a:pPr lvl="2"/>
            <a:r>
              <a:rPr lang="en-US" dirty="0" smtClean="0"/>
              <a:t>Discuss with your undergraduate coordinator.</a:t>
            </a:r>
          </a:p>
          <a:p>
            <a:pPr lvl="2"/>
            <a:r>
              <a:rPr lang="en-US" dirty="0" smtClean="0"/>
              <a:t>Requires approval from the department prior to the experience.</a:t>
            </a:r>
          </a:p>
          <a:p>
            <a:pPr lvl="1"/>
            <a:r>
              <a:rPr lang="en-US" dirty="0" smtClean="0"/>
              <a:t>Students </a:t>
            </a:r>
            <a:r>
              <a:rPr lang="en-US" dirty="0" smtClean="0"/>
              <a:t>have the </a:t>
            </a:r>
            <a:r>
              <a:rPr lang="en-US" dirty="0" smtClean="0"/>
              <a:t>option to request non-major related research or internship to count as a general elective.</a:t>
            </a:r>
          </a:p>
          <a:p>
            <a:pPr lvl="2"/>
            <a:r>
              <a:rPr lang="en-US" dirty="0" smtClean="0"/>
              <a:t>Research (non-major related)</a:t>
            </a:r>
          </a:p>
          <a:p>
            <a:pPr lvl="3"/>
            <a:r>
              <a:rPr lang="en-US" dirty="0" smtClean="0"/>
              <a:t>Contact the department providing the experience and complete their application process to receive credit for research.</a:t>
            </a:r>
          </a:p>
          <a:p>
            <a:pPr lvl="2"/>
            <a:r>
              <a:rPr lang="en-US" dirty="0" smtClean="0"/>
              <a:t>Internship </a:t>
            </a:r>
            <a:r>
              <a:rPr lang="en-US" dirty="0" smtClean="0"/>
              <a:t>(non-major related)</a:t>
            </a:r>
            <a:endParaRPr lang="en-US" dirty="0" smtClean="0"/>
          </a:p>
          <a:p>
            <a:pPr lvl="3"/>
            <a:r>
              <a:rPr lang="en-US" dirty="0" smtClean="0"/>
              <a:t>CLAS offers General Internship Credit.</a:t>
            </a:r>
          </a:p>
          <a:p>
            <a:pPr lvl="4"/>
            <a:r>
              <a:rPr lang="en-US" dirty="0" smtClean="0"/>
              <a:t>Prior approval is required before the </a:t>
            </a:r>
            <a:r>
              <a:rPr lang="en-US" dirty="0" smtClean="0"/>
              <a:t>experience.</a:t>
            </a:r>
            <a:endParaRPr lang="en-US" dirty="0" smtClean="0"/>
          </a:p>
          <a:p>
            <a:pPr lvl="3"/>
            <a:r>
              <a:rPr lang="en-US" dirty="0" smtClean="0"/>
              <a:t>Specific application </a:t>
            </a:r>
            <a:r>
              <a:rPr lang="en-US" dirty="0" smtClean="0"/>
              <a:t>deadline for each semester.</a:t>
            </a:r>
          </a:p>
          <a:p>
            <a:pPr lvl="3"/>
            <a:r>
              <a:rPr lang="en-US" dirty="0">
                <a:hlinkClick r:id="rId2"/>
              </a:rPr>
              <a:t>https://www.advising.ufl.edu/liberal-arts-and-sciences-internship-ids4940</a:t>
            </a:r>
            <a:r>
              <a:rPr lang="en-US" dirty="0" smtClean="0">
                <a:hlinkClick r:id="rId2"/>
              </a:rPr>
              <a:t>/</a:t>
            </a:r>
            <a:r>
              <a:rPr lang="en-US" dirty="0" smtClean="0"/>
              <a:t> </a:t>
            </a:r>
          </a:p>
          <a:p>
            <a:pPr lvl="3"/>
            <a:endParaRPr lang="en-US" dirty="0"/>
          </a:p>
        </p:txBody>
      </p:sp>
    </p:spTree>
    <p:extLst>
      <p:ext uri="{BB962C8B-B14F-4D97-AF65-F5344CB8AC3E}">
        <p14:creationId xmlns:p14="http://schemas.microsoft.com/office/powerpoint/2010/main" val="800228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Abroad</a:t>
            </a:r>
            <a:endParaRPr lang="en-US" dirty="0"/>
          </a:p>
        </p:txBody>
      </p:sp>
      <p:sp>
        <p:nvSpPr>
          <p:cNvPr id="3" name="Content Placeholder 2"/>
          <p:cNvSpPr>
            <a:spLocks noGrp="1"/>
          </p:cNvSpPr>
          <p:nvPr>
            <p:ph idx="1"/>
          </p:nvPr>
        </p:nvSpPr>
        <p:spPr/>
        <p:txBody>
          <a:bodyPr/>
          <a:lstStyle/>
          <a:p>
            <a:r>
              <a:rPr lang="en-US" dirty="0" smtClean="0"/>
              <a:t>Many students “Go Global” with their major, minor or certificate.</a:t>
            </a:r>
          </a:p>
          <a:p>
            <a:pPr lvl="1"/>
            <a:r>
              <a:rPr lang="en-US" dirty="0" smtClean="0"/>
              <a:t>Variety of overseas studies programs with course opportunities to count towards your academic interests.</a:t>
            </a:r>
          </a:p>
          <a:p>
            <a:pPr lvl="1"/>
            <a:r>
              <a:rPr lang="en-US" dirty="0" smtClean="0">
                <a:hlinkClick r:id="rId2"/>
              </a:rPr>
              <a:t>www.ufic.ufl.edu/sas</a:t>
            </a:r>
            <a:endParaRPr lang="en-US" dirty="0" smtClean="0"/>
          </a:p>
          <a:p>
            <a:pPr lvl="1"/>
            <a:r>
              <a:rPr lang="en-US" dirty="0" smtClean="0"/>
              <a:t>Also check with the department advisors for programs specific for majors, minors and certificates.</a:t>
            </a:r>
          </a:p>
          <a:p>
            <a:r>
              <a:rPr lang="en-US" dirty="0" smtClean="0"/>
              <a:t>Programs offered throughout the year.</a:t>
            </a:r>
          </a:p>
          <a:p>
            <a:pPr lvl="1"/>
            <a:r>
              <a:rPr lang="en-US" dirty="0" smtClean="0"/>
              <a:t>Fall</a:t>
            </a:r>
          </a:p>
          <a:p>
            <a:pPr lvl="1"/>
            <a:r>
              <a:rPr lang="en-US" dirty="0" smtClean="0"/>
              <a:t>Spring</a:t>
            </a:r>
          </a:p>
          <a:p>
            <a:pPr lvl="1"/>
            <a:r>
              <a:rPr lang="en-US" dirty="0" smtClean="0"/>
              <a:t>Summer</a:t>
            </a:r>
            <a:endParaRPr lang="en-US" dirty="0"/>
          </a:p>
        </p:txBody>
      </p:sp>
    </p:spTree>
    <p:extLst>
      <p:ext uri="{BB962C8B-B14F-4D97-AF65-F5344CB8AC3E}">
        <p14:creationId xmlns:p14="http://schemas.microsoft.com/office/powerpoint/2010/main" val="2879434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normAutofit/>
          </a:bodyPr>
          <a:lstStyle/>
          <a:p>
            <a:r>
              <a:rPr lang="en-US" dirty="0" smtClean="0"/>
              <a:t>Timeline to Complete Dual Degree/Double Major or Minors</a:t>
            </a:r>
            <a:endParaRPr lang="en-US" dirty="0"/>
          </a:p>
        </p:txBody>
      </p:sp>
      <p:sp>
        <p:nvSpPr>
          <p:cNvPr id="3" name="Content Placeholder 2"/>
          <p:cNvSpPr>
            <a:spLocks noGrp="1"/>
          </p:cNvSpPr>
          <p:nvPr>
            <p:ph idx="1"/>
          </p:nvPr>
        </p:nvSpPr>
        <p:spPr/>
        <p:txBody>
          <a:bodyPr/>
          <a:lstStyle/>
          <a:p>
            <a:r>
              <a:rPr lang="en-US" dirty="0" smtClean="0"/>
              <a:t>Generally CLAS Transfer Students are expected to graduate within 4 fall/spring semesters.</a:t>
            </a:r>
          </a:p>
          <a:p>
            <a:r>
              <a:rPr lang="en-US" dirty="0" smtClean="0"/>
              <a:t>However, consideration for an additional semester is usually not a problem if you are planning to complete:</a:t>
            </a:r>
          </a:p>
          <a:p>
            <a:pPr lvl="1"/>
            <a:r>
              <a:rPr lang="en-US" dirty="0" smtClean="0"/>
              <a:t>A dual degree or double major</a:t>
            </a:r>
          </a:p>
          <a:p>
            <a:pPr lvl="1"/>
            <a:r>
              <a:rPr lang="en-US" dirty="0" smtClean="0"/>
              <a:t>A minor</a:t>
            </a:r>
          </a:p>
          <a:p>
            <a:pPr lvl="1"/>
            <a:r>
              <a:rPr lang="en-US" dirty="0" smtClean="0"/>
              <a:t>A </a:t>
            </a:r>
            <a:r>
              <a:rPr lang="en-US" dirty="0" smtClean="0"/>
              <a:t>certificate</a:t>
            </a:r>
          </a:p>
          <a:p>
            <a:r>
              <a:rPr lang="en-US" dirty="0" smtClean="0"/>
              <a:t>If you are not able to attend school full-time, it is not a problem.  Please meet with an academic advisor at Farrior Hall regularly to map out a plan that works best for you.</a:t>
            </a:r>
            <a:endParaRPr lang="en-US" dirty="0" smtClean="0"/>
          </a:p>
          <a:p>
            <a:pPr marL="0" indent="0">
              <a:buNone/>
            </a:pPr>
            <a:endParaRPr lang="en-US" dirty="0"/>
          </a:p>
        </p:txBody>
      </p:sp>
    </p:spTree>
    <p:extLst>
      <p:ext uri="{BB962C8B-B14F-4D97-AF65-F5344CB8AC3E}">
        <p14:creationId xmlns:p14="http://schemas.microsoft.com/office/powerpoint/2010/main" val="1107768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122</TotalTime>
  <Words>645</Words>
  <Application>Microsoft Office PowerPoint</Application>
  <PresentationFormat>Widescreen</PresentationFormat>
  <Paragraphs>84</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Century Gothic</vt:lpstr>
      <vt:lpstr>Vapor Trail</vt:lpstr>
      <vt:lpstr>Academic Opportunities at UF</vt:lpstr>
      <vt:lpstr>Double Major vs Dual Degree</vt:lpstr>
      <vt:lpstr>Basic Criteria for Duals &amp; Doubles</vt:lpstr>
      <vt:lpstr>Applications at www.registrar.ufl.edu</vt:lpstr>
      <vt:lpstr>Minors</vt:lpstr>
      <vt:lpstr>Certificates</vt:lpstr>
      <vt:lpstr>Research &amp; Internships</vt:lpstr>
      <vt:lpstr>Study Abroad</vt:lpstr>
      <vt:lpstr>Timeline to Complete Dual Degree/Double Major or Minors</vt:lpstr>
      <vt:lpstr>When to Meet With a CLAS Academic Advisor to Discuss These Topics?</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Opportunities at UF</dc:title>
  <dc:creator>Kwong,Robert C</dc:creator>
  <cp:lastModifiedBy>Robert Kwong</cp:lastModifiedBy>
  <cp:revision>20</cp:revision>
  <dcterms:created xsi:type="dcterms:W3CDTF">2016-02-09T20:47:19Z</dcterms:created>
  <dcterms:modified xsi:type="dcterms:W3CDTF">2017-02-27T14:57:12Z</dcterms:modified>
</cp:coreProperties>
</file>