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0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Drops Versus Withdrawals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Robert Kwong, M.S.</a:t>
            </a:r>
          </a:p>
          <a:p>
            <a:r>
              <a:rPr lang="en-US" dirty="0" smtClean="0"/>
              <a:t>Academic Advisor</a:t>
            </a:r>
          </a:p>
          <a:p>
            <a:r>
              <a:rPr lang="en-US" dirty="0" smtClean="0"/>
              <a:t>College of Liberal Arts and Sciences</a:t>
            </a:r>
          </a:p>
          <a:p>
            <a:r>
              <a:rPr lang="en-US" dirty="0" smtClean="0"/>
              <a:t>University of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Consider for Completing a Full Term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the </a:t>
            </a:r>
            <a:r>
              <a:rPr lang="en-US" dirty="0" err="1" smtClean="0"/>
              <a:t>the</a:t>
            </a:r>
            <a:r>
              <a:rPr lang="en-US" dirty="0" smtClean="0"/>
              <a:t> term withdrawn had any </a:t>
            </a:r>
            <a:r>
              <a:rPr lang="en-US" dirty="0"/>
              <a:t>required </a:t>
            </a:r>
            <a:r>
              <a:rPr lang="en-US" dirty="0" smtClean="0"/>
              <a:t>courses for </a:t>
            </a:r>
            <a:r>
              <a:rPr lang="en-US" dirty="0"/>
              <a:t>a major, it counts as an unsuccessful attempt.</a:t>
            </a:r>
          </a:p>
          <a:p>
            <a:pPr lvl="1"/>
            <a:r>
              <a:rPr lang="en-US" dirty="0"/>
              <a:t>CLAS requires all courses for your major be completed successfully within 2 attempts in order to remain in the major.</a:t>
            </a:r>
          </a:p>
          <a:p>
            <a:r>
              <a:rPr lang="en-US" dirty="0"/>
              <a:t>If you are under the State of Florida Excess Hours Surcharge legislation, then the </a:t>
            </a:r>
            <a:r>
              <a:rPr lang="en-US" dirty="0" smtClean="0"/>
              <a:t>credits enrolled from full term withdrawal will </a:t>
            </a:r>
            <a:r>
              <a:rPr lang="en-US" dirty="0"/>
              <a:t>count towards the hours accumulated towards your excess hours limit.</a:t>
            </a:r>
          </a:p>
          <a:p>
            <a:pPr lvl="1"/>
            <a:r>
              <a:rPr lang="en-US" dirty="0"/>
              <a:t>Excess hours is based on credits attempted, not credit hours earned.</a:t>
            </a:r>
          </a:p>
          <a:p>
            <a:r>
              <a:rPr lang="en-US" dirty="0"/>
              <a:t>The </a:t>
            </a:r>
            <a:r>
              <a:rPr lang="en-US" dirty="0" smtClean="0"/>
              <a:t>term might have courses that are </a:t>
            </a:r>
            <a:r>
              <a:rPr lang="en-US" dirty="0"/>
              <a:t>required critical tracking </a:t>
            </a:r>
            <a:r>
              <a:rPr lang="en-US" dirty="0" smtClean="0"/>
              <a:t>courses, </a:t>
            </a:r>
            <a:r>
              <a:rPr lang="en-US" dirty="0"/>
              <a:t>and/or also count towards critical tracking GPA.</a:t>
            </a:r>
          </a:p>
          <a:p>
            <a:pPr lvl="1"/>
            <a:r>
              <a:rPr lang="en-US" dirty="0"/>
              <a:t>See an Academic Advisor if Farrior Hall to see if </a:t>
            </a:r>
            <a:r>
              <a:rPr lang="en-US" dirty="0" smtClean="0"/>
              <a:t>withdrawing from the term will </a:t>
            </a:r>
            <a:r>
              <a:rPr lang="en-US" dirty="0"/>
              <a:t>impact critical tracking.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my full-term withdrawal is due to medically related circumstances?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must withdrawal from the current semester via Student Self Service by the published withdrawal deadline.</a:t>
            </a:r>
          </a:p>
          <a:p>
            <a:r>
              <a:rPr lang="en-US" dirty="0" smtClean="0"/>
              <a:t>The next step is to petition the Medical Petitions Committee at the Dean of Students Office to review your case.</a:t>
            </a:r>
          </a:p>
          <a:p>
            <a:pPr lvl="1"/>
            <a:r>
              <a:rPr lang="en-US" dirty="0" smtClean="0"/>
              <a:t>If approved by the medical petitions committee:</a:t>
            </a:r>
          </a:p>
          <a:p>
            <a:pPr lvl="2"/>
            <a:r>
              <a:rPr lang="en-US" dirty="0" smtClean="0"/>
              <a:t>Attempts will not count.</a:t>
            </a:r>
          </a:p>
          <a:p>
            <a:pPr lvl="2"/>
            <a:r>
              <a:rPr lang="en-US" dirty="0" smtClean="0"/>
              <a:t>Credits are generally exempt from Excess Hours Surcharge credit hour limit.</a:t>
            </a:r>
          </a:p>
          <a:p>
            <a:pPr lvl="2"/>
            <a:r>
              <a:rPr lang="en-US" dirty="0" smtClean="0"/>
              <a:t>A refund will be given for the semester if the petition is submitted within 6 months of term </a:t>
            </a:r>
            <a:r>
              <a:rPr lang="en-US" dirty="0" err="1" smtClean="0"/>
              <a:t>yu</a:t>
            </a:r>
            <a:r>
              <a:rPr lang="en-US" dirty="0" smtClean="0"/>
              <a:t> withdrew from the semester.</a:t>
            </a:r>
          </a:p>
          <a:p>
            <a:pPr lvl="1"/>
            <a:r>
              <a:rPr lang="en-US" dirty="0" smtClean="0"/>
              <a:t>Please meet with a Counselor at U Matter We Care at Peabody Hall (3</a:t>
            </a:r>
            <a:r>
              <a:rPr lang="en-US" baseline="30000" dirty="0" smtClean="0"/>
              <a:t>rd</a:t>
            </a:r>
            <a:r>
              <a:rPr lang="en-US" dirty="0" smtClean="0"/>
              <a:t> floor)</a:t>
            </a:r>
          </a:p>
          <a:p>
            <a:pPr lvl="2"/>
            <a:r>
              <a:rPr lang="en-US" dirty="0"/>
              <a:t>https://www.dso.ufl.edu/care</a:t>
            </a:r>
          </a:p>
        </p:txBody>
      </p:sp>
    </p:spTree>
    <p:extLst>
      <p:ext uri="{BB962C8B-B14F-4D97-AF65-F5344CB8AC3E}">
        <p14:creationId xmlns:p14="http://schemas.microsoft.com/office/powerpoint/2010/main" val="19939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an academic advisor in the Academic Advising Center at Farrior Hall.</a:t>
            </a:r>
          </a:p>
          <a:p>
            <a:r>
              <a:rPr lang="en-US"/>
              <a:t>https://www.advising.ufl.edu/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“drop”?</a:t>
            </a:r>
            <a:br>
              <a:rPr lang="en-US" dirty="0" smtClean="0"/>
            </a:br>
            <a:r>
              <a:rPr lang="en-US" sz="2700" b="1" i="1" u="sng" dirty="0" smtClean="0">
                <a:solidFill>
                  <a:srgbClr val="FF0000"/>
                </a:solidFill>
              </a:rPr>
              <a:t>(after the drop/add period)</a:t>
            </a:r>
            <a:endParaRPr lang="en-US" sz="27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Dropping a class or course generally means that you no </a:t>
            </a:r>
            <a:r>
              <a:rPr lang="en-US" dirty="0" smtClean="0"/>
              <a:t>longer </a:t>
            </a:r>
            <a:r>
              <a:rPr lang="en-US" dirty="0" smtClean="0"/>
              <a:t>wish to continue or complete a course you are registered in a current semester.</a:t>
            </a:r>
          </a:p>
          <a:p>
            <a:pPr lvl="1"/>
            <a:r>
              <a:rPr lang="en-US" dirty="0" smtClean="0"/>
              <a:t>The term “drop” is used when you are enrolled in a term that has at least 2 or more courses on the schedule.</a:t>
            </a:r>
          </a:p>
          <a:p>
            <a:pPr lvl="2"/>
            <a:r>
              <a:rPr lang="en-US" dirty="0" smtClean="0"/>
              <a:t>The student will still have other courses remaining in the current term.</a:t>
            </a:r>
          </a:p>
        </p:txBody>
      </p:sp>
    </p:spTree>
    <p:extLst>
      <p:ext uri="{BB962C8B-B14F-4D97-AF65-F5344CB8AC3E}">
        <p14:creationId xmlns:p14="http://schemas.microsoft.com/office/powerpoint/2010/main" val="17785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“withdrawal</a:t>
            </a:r>
            <a:r>
              <a:rPr lang="en-US" dirty="0" smtClean="0"/>
              <a:t>”?</a:t>
            </a:r>
            <a:br>
              <a:rPr lang="en-US" dirty="0" smtClean="0"/>
            </a:br>
            <a:r>
              <a:rPr lang="en-US" sz="2700" b="1" i="1" u="sng" dirty="0">
                <a:solidFill>
                  <a:srgbClr val="FF0000"/>
                </a:solidFill>
              </a:rPr>
              <a:t>(after the drop/add period)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Withdrawing is a term that is used when a student </a:t>
            </a:r>
            <a:r>
              <a:rPr lang="en-US" dirty="0" smtClean="0"/>
              <a:t>is not able to or no </a:t>
            </a:r>
            <a:r>
              <a:rPr lang="en-US" dirty="0" smtClean="0"/>
              <a:t>longer wants to continue </a:t>
            </a:r>
            <a:r>
              <a:rPr lang="en-US" dirty="0" smtClean="0"/>
              <a:t>in school for the </a:t>
            </a:r>
            <a:r>
              <a:rPr lang="en-US" dirty="0" smtClean="0"/>
              <a:t>current semester.</a:t>
            </a:r>
          </a:p>
          <a:p>
            <a:pPr lvl="1"/>
            <a:r>
              <a:rPr lang="en-US" dirty="0" smtClean="0"/>
              <a:t>The student plans to drop the entire schedule in the current term.</a:t>
            </a:r>
          </a:p>
          <a:p>
            <a:pPr lvl="1"/>
            <a:r>
              <a:rPr lang="en-US" dirty="0" smtClean="0"/>
              <a:t>If a student is enrolled in only one course in a term, and the student wishes no longer to continue, it is a full-term withdrawal, not a drop.</a:t>
            </a:r>
          </a:p>
          <a:p>
            <a:pPr lvl="2"/>
            <a:r>
              <a:rPr lang="en-US" dirty="0" smtClean="0"/>
              <a:t>Since it is only one class in the term, the entire </a:t>
            </a:r>
            <a:r>
              <a:rPr lang="en-US" dirty="0" smtClean="0"/>
              <a:t>semester is </a:t>
            </a:r>
            <a:r>
              <a:rPr lang="en-US" dirty="0" smtClean="0"/>
              <a:t>withdrawn as there are no other </a:t>
            </a:r>
            <a:r>
              <a:rPr lang="en-US" dirty="0" smtClean="0"/>
              <a:t>courses remaining in the schedule.</a:t>
            </a:r>
          </a:p>
        </p:txBody>
      </p:sp>
    </p:spTree>
    <p:extLst>
      <p:ext uri="{BB962C8B-B14F-4D97-AF65-F5344CB8AC3E}">
        <p14:creationId xmlns:p14="http://schemas.microsoft.com/office/powerpoint/2010/main" val="22804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the UF drop policy for Transfer Students?</a:t>
            </a:r>
            <a:br>
              <a:rPr lang="en-US" sz="3600" dirty="0" smtClean="0"/>
            </a:br>
            <a:r>
              <a:rPr lang="en-US" sz="2000" dirty="0"/>
              <a:t>https://catalog.ufl.edu/ugrad/current/regulations/info/drops.aspx#drop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Transfer students are allowed two drops the entire time of attendance at UF, without requiring approval.</a:t>
            </a:r>
          </a:p>
          <a:p>
            <a:pPr lvl="1"/>
            <a:r>
              <a:rPr lang="en-US" dirty="0" smtClean="0"/>
              <a:t>Students that drop a science courses that have a lecture and corresponding lab section within the same term would be considered as having used </a:t>
            </a:r>
            <a:r>
              <a:rPr lang="en-US" b="1" i="1" u="sng" dirty="0" smtClean="0"/>
              <a:t>one drop</a:t>
            </a:r>
            <a:r>
              <a:rPr lang="en-US" dirty="0" smtClean="0"/>
              <a:t>.</a:t>
            </a:r>
          </a:p>
          <a:p>
            <a:pPr lvl="1"/>
            <a:r>
              <a:rPr lang="en-US" b="1" i="1" u="sng" dirty="0" smtClean="0"/>
              <a:t>If a student withdraws from a term that had only one course it is not considered a drop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additional drops must be approved by College petition.</a:t>
            </a:r>
          </a:p>
          <a:p>
            <a:pPr lvl="1"/>
            <a:r>
              <a:rPr lang="en-US" dirty="0" smtClean="0"/>
              <a:t>Additional drops can be considered for extenuating circumstances.</a:t>
            </a:r>
          </a:p>
          <a:p>
            <a:r>
              <a:rPr lang="en-US" dirty="0" smtClean="0"/>
              <a:t>Students must place a request to drop a course by the published deadline for each term via Student Self Service &gt;&gt;&gt; Registration &gt;&gt;&gt; Request to Drop a Course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Florida Drop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grade of “W” will appear on the UF transcript.</a:t>
            </a:r>
          </a:p>
          <a:p>
            <a:r>
              <a:rPr lang="en-US" dirty="0" smtClean="0"/>
              <a:t>UF GPA will not be affected.</a:t>
            </a:r>
          </a:p>
          <a:p>
            <a:r>
              <a:rPr lang="en-US" dirty="0" smtClean="0"/>
              <a:t>You are still held fee liable for the course.</a:t>
            </a:r>
          </a:p>
          <a:p>
            <a:pPr lvl="1"/>
            <a:r>
              <a:rPr lang="en-US" dirty="0" smtClean="0"/>
              <a:t>No refund</a:t>
            </a:r>
          </a:p>
          <a:p>
            <a:pPr lvl="1"/>
            <a:r>
              <a:rPr lang="en-US" dirty="0" smtClean="0"/>
              <a:t>Possible repayment of some forms of financial aid is possible.</a:t>
            </a:r>
          </a:p>
          <a:p>
            <a:pPr lvl="2"/>
            <a:r>
              <a:rPr lang="en-US" dirty="0" smtClean="0"/>
              <a:t>Bright Futures</a:t>
            </a:r>
          </a:p>
          <a:p>
            <a:pPr lvl="2"/>
            <a:r>
              <a:rPr lang="en-US" dirty="0" smtClean="0"/>
              <a:t>Please see someone at the Student Financial Affairs Office before finalizing your decision to drop a class.  (</a:t>
            </a:r>
            <a:r>
              <a:rPr lang="en-US" dirty="0" err="1" smtClean="0"/>
              <a:t>Criser</a:t>
            </a:r>
            <a:r>
              <a:rPr lang="en-US" dirty="0" smtClean="0"/>
              <a:t> Hall S-107)</a:t>
            </a:r>
          </a:p>
          <a:p>
            <a:pPr lvl="2"/>
            <a:r>
              <a:rPr lang="en-US" dirty="0"/>
              <a:t>http://www.sfa.ufl.edu/contact-sfa/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for Dropping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course dropped is required for a major, it counts as an unsuccessful attempt.</a:t>
            </a:r>
          </a:p>
          <a:p>
            <a:pPr lvl="1"/>
            <a:r>
              <a:rPr lang="en-US" dirty="0" smtClean="0"/>
              <a:t>CLAS requires all courses for your major be completed successfully within 2 attempts in order to remain in the major.</a:t>
            </a:r>
          </a:p>
          <a:p>
            <a:r>
              <a:rPr lang="en-US" dirty="0" smtClean="0"/>
              <a:t>If you are under the State of Florida Excess Hours Surcharge legislation, then the drop will count towards the hours accumulated towards your excess hours limit.</a:t>
            </a:r>
          </a:p>
          <a:p>
            <a:pPr lvl="1"/>
            <a:r>
              <a:rPr lang="en-US" dirty="0" smtClean="0"/>
              <a:t>Excess hours is based on credits attempted, not credit hours earned.</a:t>
            </a:r>
          </a:p>
          <a:p>
            <a:r>
              <a:rPr lang="en-US" dirty="0" smtClean="0"/>
              <a:t>The course you drop might also be a required critical tracking course, and/or also count towards critical tracking GPA.</a:t>
            </a:r>
          </a:p>
          <a:p>
            <a:pPr lvl="1"/>
            <a:r>
              <a:rPr lang="en-US" dirty="0" smtClean="0"/>
              <a:t>See an Academic Advisor if Farrior Hall to see if dropping the course will impact critical tracking.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my course drop is due to medically related circumstances?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must drop the course via Student Self Service by the published drop deadline.</a:t>
            </a:r>
          </a:p>
          <a:p>
            <a:r>
              <a:rPr lang="en-US" dirty="0" smtClean="0"/>
              <a:t>The next step is to petition the Medical Petitions Committee at the Dean of Students Office to review your case.</a:t>
            </a:r>
          </a:p>
          <a:p>
            <a:pPr lvl="1"/>
            <a:r>
              <a:rPr lang="en-US" dirty="0" smtClean="0"/>
              <a:t>If approved by the medical petitions committee:</a:t>
            </a:r>
          </a:p>
          <a:p>
            <a:pPr lvl="2"/>
            <a:r>
              <a:rPr lang="en-US" dirty="0" smtClean="0"/>
              <a:t>Attempts will not count.</a:t>
            </a:r>
          </a:p>
          <a:p>
            <a:pPr lvl="2"/>
            <a:r>
              <a:rPr lang="en-US" dirty="0" smtClean="0"/>
              <a:t>Credits are generally exempt from Excess Hours Surcharge credit hour limit.</a:t>
            </a:r>
          </a:p>
          <a:p>
            <a:pPr lvl="2"/>
            <a:r>
              <a:rPr lang="en-US" dirty="0" smtClean="0"/>
              <a:t>A refund will be given for the course if the petition is submitted within 6 months of term you dropped the class.</a:t>
            </a:r>
          </a:p>
          <a:p>
            <a:pPr lvl="1"/>
            <a:r>
              <a:rPr lang="en-US" dirty="0" smtClean="0"/>
              <a:t>Please meet with a Counselor at U Matter We Care at Peabody Hall (3</a:t>
            </a:r>
            <a:r>
              <a:rPr lang="en-US" baseline="30000" dirty="0" smtClean="0"/>
              <a:t>rd</a:t>
            </a:r>
            <a:r>
              <a:rPr lang="en-US" dirty="0" smtClean="0"/>
              <a:t> floor)</a:t>
            </a:r>
          </a:p>
          <a:p>
            <a:pPr lvl="2"/>
            <a:r>
              <a:rPr lang="en-US" dirty="0"/>
              <a:t>https://www.dso.ufl.edu/care</a:t>
            </a:r>
          </a:p>
        </p:txBody>
      </p:sp>
    </p:spTree>
    <p:extLst>
      <p:ext uri="{BB962C8B-B14F-4D97-AF65-F5344CB8AC3E}">
        <p14:creationId xmlns:p14="http://schemas.microsoft.com/office/powerpoint/2010/main" val="29133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UF Withdrawal Policy?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https://catalog.ufl.edu/ugrad/current/regulations/info/drops.aspx#drop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may fully withdraw from  a current semester without approval.</a:t>
            </a:r>
          </a:p>
          <a:p>
            <a:pPr lvl="1"/>
            <a:r>
              <a:rPr lang="en-US" dirty="0"/>
              <a:t>Students must place a request to  </a:t>
            </a:r>
            <a:r>
              <a:rPr lang="en-US" dirty="0" smtClean="0"/>
              <a:t>complete a Full Term </a:t>
            </a:r>
            <a:r>
              <a:rPr lang="en-US" dirty="0" err="1" smtClean="0"/>
              <a:t>Withdrawaal</a:t>
            </a:r>
            <a:r>
              <a:rPr lang="en-US" dirty="0" smtClean="0"/>
              <a:t> by </a:t>
            </a:r>
            <a:r>
              <a:rPr lang="en-US" dirty="0"/>
              <a:t>the published deadline for each term via Student Self Service &gt;&gt;&gt; Registration &gt;&gt;&gt; Request to </a:t>
            </a:r>
            <a:r>
              <a:rPr lang="en-US" dirty="0" smtClean="0"/>
              <a:t>Withdraw from all courses for the current term.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 Full Term Withdrawal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grade of “W” will appear on the UF </a:t>
            </a:r>
            <a:r>
              <a:rPr lang="en-US" dirty="0" smtClean="0"/>
              <a:t>transcript for all courses on the current schedule.</a:t>
            </a:r>
            <a:endParaRPr lang="en-US" dirty="0"/>
          </a:p>
          <a:p>
            <a:r>
              <a:rPr lang="en-US" dirty="0"/>
              <a:t>UF GPA will not be affected.</a:t>
            </a:r>
          </a:p>
          <a:p>
            <a:r>
              <a:rPr lang="en-US" dirty="0"/>
              <a:t>You are still held fee liable for the </a:t>
            </a:r>
            <a:r>
              <a:rPr lang="en-US" dirty="0" smtClean="0"/>
              <a:t>all the courses in that semester.</a:t>
            </a:r>
            <a:endParaRPr lang="en-US" dirty="0"/>
          </a:p>
          <a:p>
            <a:pPr lvl="1"/>
            <a:r>
              <a:rPr lang="en-US" dirty="0"/>
              <a:t>No refund</a:t>
            </a:r>
          </a:p>
          <a:p>
            <a:pPr lvl="1"/>
            <a:r>
              <a:rPr lang="en-US" dirty="0"/>
              <a:t>Possible repayment of some forms of financial aid is possible.</a:t>
            </a:r>
          </a:p>
          <a:p>
            <a:pPr lvl="2"/>
            <a:r>
              <a:rPr lang="en-US" dirty="0"/>
              <a:t>Bright Futures</a:t>
            </a:r>
          </a:p>
          <a:p>
            <a:pPr lvl="2"/>
            <a:r>
              <a:rPr lang="en-US" dirty="0"/>
              <a:t>Please see someone at the Student Financial Affairs Office before finalizing your decision to drop a class.  (</a:t>
            </a:r>
            <a:r>
              <a:rPr lang="en-US" dirty="0" err="1"/>
              <a:t>Criser</a:t>
            </a:r>
            <a:r>
              <a:rPr lang="en-US" dirty="0"/>
              <a:t> Hall S-107)</a:t>
            </a:r>
          </a:p>
          <a:p>
            <a:pPr lvl="2"/>
            <a:r>
              <a:rPr lang="en-US" dirty="0"/>
              <a:t>http://www.sfa.ufl.edu/contact-sfa/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1048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Drops Versus Withdrawals</vt:lpstr>
      <vt:lpstr>What is a “drop”? (after the drop/add period)</vt:lpstr>
      <vt:lpstr>What is a “withdrawal”? (after the drop/add period)</vt:lpstr>
      <vt:lpstr>What is the UF drop policy for Transfer Students? https://catalog.ufl.edu/ugrad/current/regulations/info/drops.aspx#drop </vt:lpstr>
      <vt:lpstr>University of Florida Drop Policy</vt:lpstr>
      <vt:lpstr>Things to Consider for Dropping Courses</vt:lpstr>
      <vt:lpstr>What if my course drop is due to medically related circumstances?</vt:lpstr>
      <vt:lpstr>What is the UF Withdrawal Policy? https://catalog.ufl.edu/ugrad/current/regulations/info/drops.aspx#drop </vt:lpstr>
      <vt:lpstr>UF Full Term Withdrawal Policy</vt:lpstr>
      <vt:lpstr>Things to Consider for Completing a Full Term Withdrawal</vt:lpstr>
      <vt:lpstr>What if my full-term withdrawal is due to medically related circumstances?</vt:lpstr>
      <vt:lpstr>Questions?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Drops Versus Withdrawals</dc:title>
  <dc:creator>Kwong,Robert C</dc:creator>
  <cp:lastModifiedBy>Robert Kwong</cp:lastModifiedBy>
  <cp:revision>15</cp:revision>
  <dcterms:created xsi:type="dcterms:W3CDTF">2017-02-26T14:54:33Z</dcterms:created>
  <dcterms:modified xsi:type="dcterms:W3CDTF">2017-02-27T14:32:41Z</dcterms:modified>
</cp:coreProperties>
</file>